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53"/>
  </p:notesMasterIdLst>
  <p:sldIdLst>
    <p:sldId id="4536" r:id="rId2"/>
    <p:sldId id="328" r:id="rId3"/>
    <p:sldId id="3935" r:id="rId4"/>
    <p:sldId id="1029" r:id="rId5"/>
    <p:sldId id="4540" r:id="rId6"/>
    <p:sldId id="4001" r:id="rId7"/>
    <p:sldId id="4084" r:id="rId8"/>
    <p:sldId id="1072" r:id="rId9"/>
    <p:sldId id="4518" r:id="rId10"/>
    <p:sldId id="1154" r:id="rId11"/>
    <p:sldId id="4429" r:id="rId12"/>
    <p:sldId id="1091" r:id="rId13"/>
    <p:sldId id="4182" r:id="rId14"/>
    <p:sldId id="4430" r:id="rId15"/>
    <p:sldId id="4487" r:id="rId16"/>
    <p:sldId id="4557" r:id="rId17"/>
    <p:sldId id="4488" r:id="rId18"/>
    <p:sldId id="4652" r:id="rId19"/>
    <p:sldId id="267" r:id="rId20"/>
    <p:sldId id="4534" r:id="rId21"/>
    <p:sldId id="4491" r:id="rId22"/>
    <p:sldId id="4641" r:id="rId23"/>
    <p:sldId id="4643" r:id="rId24"/>
    <p:sldId id="4553" r:id="rId25"/>
    <p:sldId id="4492" r:id="rId26"/>
    <p:sldId id="4493" r:id="rId27"/>
    <p:sldId id="4494" r:id="rId28"/>
    <p:sldId id="4496" r:id="rId29"/>
    <p:sldId id="4495" r:id="rId30"/>
    <p:sldId id="4497" r:id="rId31"/>
    <p:sldId id="4498" r:id="rId32"/>
    <p:sldId id="4499" r:id="rId33"/>
    <p:sldId id="4500" r:id="rId34"/>
    <p:sldId id="4566" r:id="rId35"/>
    <p:sldId id="4533" r:id="rId36"/>
    <p:sldId id="4501" r:id="rId37"/>
    <p:sldId id="4503" r:id="rId38"/>
    <p:sldId id="4504" r:id="rId39"/>
    <p:sldId id="4649" r:id="rId40"/>
    <p:sldId id="4642" r:id="rId41"/>
    <p:sldId id="4650" r:id="rId42"/>
    <p:sldId id="4651" r:id="rId43"/>
    <p:sldId id="4645" r:id="rId44"/>
    <p:sldId id="4511" r:id="rId45"/>
    <p:sldId id="4506" r:id="rId46"/>
    <p:sldId id="4558" r:id="rId47"/>
    <p:sldId id="4560" r:id="rId48"/>
    <p:sldId id="4648" r:id="rId49"/>
    <p:sldId id="4565" r:id="rId50"/>
    <p:sldId id="4646" r:id="rId51"/>
    <p:sldId id="4100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349" autoAdjust="0"/>
    <p:restoredTop sz="91408"/>
  </p:normalViewPr>
  <p:slideViewPr>
    <p:cSldViewPr snapToGrid="0" snapToObjects="1">
      <p:cViewPr varScale="1">
        <p:scale>
          <a:sx n="55" d="100"/>
          <a:sy n="55" d="100"/>
        </p:scale>
        <p:origin x="38" y="10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Total Domestic Spending =$29.1</a:t>
            </a:r>
            <a:r>
              <a:rPr lang="en-US" dirty="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2E5-41D4-AFF8-885A4C002B4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2E5-41D4-AFF8-885A4C002B4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2E5-41D4-AFF8-885A4C002B4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6D864A3A-61D1-4C29-8678-4F957E5A6724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DDFFEA89-9710-4792-8ED4-5DF49E6C9598}" type="CATEGORYNAME">
                      <a:rPr lang="en-US" baseline="0"/>
                      <a:pPr/>
                      <a:t>[CATEGORY NAME]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C2E5-41D4-AFF8-885A4C002B4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0734EB1-A69D-493E-9F21-30B3150F493D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9F78B9CC-9D5B-432B-80F7-CF3D2AC3DE25}" type="CATEGORYNAME">
                      <a:rPr lang="en-US" baseline="0"/>
                      <a:pPr/>
                      <a:t>[CATEGORY NAME]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C2E5-41D4-AFF8-885A4C002B4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277D53B-F5AF-4996-A611-42448864993D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59ACBC7A-A8E1-43E7-96A2-C3E058DF8DCE}" type="CATEGORYNAME">
                      <a:rPr lang="en-US" baseline="0"/>
                      <a:pPr/>
                      <a:t>[CATEGORY NAME]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C2E5-41D4-AFF8-885A4C002B48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DataLabelsRange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Consumption</c:v>
                </c:pt>
                <c:pt idx="1">
                  <c:v>Investment</c:v>
                </c:pt>
                <c:pt idx="2">
                  <c:v>Government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19164.2</c:v>
                </c:pt>
                <c:pt idx="1">
                  <c:v>5004.3999999999996</c:v>
                </c:pt>
                <c:pt idx="2">
                  <c:v>4937.3999999999996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Sheet1!$C$2:$C$4</c15:f>
                <c15:dlblRangeCache>
                  <c:ptCount val="3"/>
                  <c:pt idx="0">
                    <c:v>67.8%</c:v>
                  </c:pt>
                  <c:pt idx="1">
                    <c:v>17.7%</c:v>
                  </c:pt>
                  <c:pt idx="2">
                    <c:v>17.5%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6-C2E5-41D4-AFF8-885A4C002B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Single Family Home Prices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Minneapolis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'Metro_zhvi_uc_sfr_tier_0.33_0.6'!$BF$1:$KK$1</c:f>
              <c:numCache>
                <c:formatCode>m/d/yyyy</c:formatCode>
                <c:ptCount val="240"/>
                <c:pt idx="0">
                  <c:v>38138</c:v>
                </c:pt>
                <c:pt idx="1">
                  <c:v>38168</c:v>
                </c:pt>
                <c:pt idx="2">
                  <c:v>38199</c:v>
                </c:pt>
                <c:pt idx="3">
                  <c:v>38230</c:v>
                </c:pt>
                <c:pt idx="4">
                  <c:v>38260</c:v>
                </c:pt>
                <c:pt idx="5">
                  <c:v>38291</c:v>
                </c:pt>
                <c:pt idx="6">
                  <c:v>38321</c:v>
                </c:pt>
                <c:pt idx="7">
                  <c:v>38352</c:v>
                </c:pt>
                <c:pt idx="8">
                  <c:v>38383</c:v>
                </c:pt>
                <c:pt idx="9">
                  <c:v>38411</c:v>
                </c:pt>
                <c:pt idx="10">
                  <c:v>38442</c:v>
                </c:pt>
                <c:pt idx="11">
                  <c:v>38472</c:v>
                </c:pt>
                <c:pt idx="12">
                  <c:v>38503</c:v>
                </c:pt>
                <c:pt idx="13">
                  <c:v>38533</c:v>
                </c:pt>
                <c:pt idx="14">
                  <c:v>38564</c:v>
                </c:pt>
                <c:pt idx="15">
                  <c:v>38595</c:v>
                </c:pt>
                <c:pt idx="16">
                  <c:v>38625</c:v>
                </c:pt>
                <c:pt idx="17">
                  <c:v>38656</c:v>
                </c:pt>
                <c:pt idx="18">
                  <c:v>38686</c:v>
                </c:pt>
                <c:pt idx="19">
                  <c:v>38717</c:v>
                </c:pt>
                <c:pt idx="20">
                  <c:v>38748</c:v>
                </c:pt>
                <c:pt idx="21">
                  <c:v>38776</c:v>
                </c:pt>
                <c:pt idx="22">
                  <c:v>38807</c:v>
                </c:pt>
                <c:pt idx="23">
                  <c:v>38837</c:v>
                </c:pt>
                <c:pt idx="24">
                  <c:v>38868</c:v>
                </c:pt>
                <c:pt idx="25">
                  <c:v>38898</c:v>
                </c:pt>
                <c:pt idx="26">
                  <c:v>38929</c:v>
                </c:pt>
                <c:pt idx="27">
                  <c:v>38960</c:v>
                </c:pt>
                <c:pt idx="28">
                  <c:v>38990</c:v>
                </c:pt>
                <c:pt idx="29">
                  <c:v>39021</c:v>
                </c:pt>
                <c:pt idx="30">
                  <c:v>39051</c:v>
                </c:pt>
                <c:pt idx="31">
                  <c:v>39082</c:v>
                </c:pt>
                <c:pt idx="32">
                  <c:v>39113</c:v>
                </c:pt>
                <c:pt idx="33">
                  <c:v>39141</c:v>
                </c:pt>
                <c:pt idx="34">
                  <c:v>39172</c:v>
                </c:pt>
                <c:pt idx="35">
                  <c:v>39202</c:v>
                </c:pt>
                <c:pt idx="36">
                  <c:v>39233</c:v>
                </c:pt>
                <c:pt idx="37">
                  <c:v>39263</c:v>
                </c:pt>
                <c:pt idx="38">
                  <c:v>39294</c:v>
                </c:pt>
                <c:pt idx="39">
                  <c:v>39325</c:v>
                </c:pt>
                <c:pt idx="40">
                  <c:v>39355</c:v>
                </c:pt>
                <c:pt idx="41">
                  <c:v>39386</c:v>
                </c:pt>
                <c:pt idx="42">
                  <c:v>39416</c:v>
                </c:pt>
                <c:pt idx="43">
                  <c:v>39447</c:v>
                </c:pt>
                <c:pt idx="44">
                  <c:v>39478</c:v>
                </c:pt>
                <c:pt idx="45">
                  <c:v>39507</c:v>
                </c:pt>
                <c:pt idx="46">
                  <c:v>39538</c:v>
                </c:pt>
                <c:pt idx="47">
                  <c:v>39568</c:v>
                </c:pt>
                <c:pt idx="48">
                  <c:v>39599</c:v>
                </c:pt>
                <c:pt idx="49">
                  <c:v>39629</c:v>
                </c:pt>
                <c:pt idx="50">
                  <c:v>39660</c:v>
                </c:pt>
                <c:pt idx="51">
                  <c:v>39691</c:v>
                </c:pt>
                <c:pt idx="52">
                  <c:v>39721</c:v>
                </c:pt>
                <c:pt idx="53">
                  <c:v>39752</c:v>
                </c:pt>
                <c:pt idx="54">
                  <c:v>39782</c:v>
                </c:pt>
                <c:pt idx="55">
                  <c:v>39813</c:v>
                </c:pt>
                <c:pt idx="56">
                  <c:v>39844</c:v>
                </c:pt>
                <c:pt idx="57">
                  <c:v>39872</c:v>
                </c:pt>
                <c:pt idx="58">
                  <c:v>39903</c:v>
                </c:pt>
                <c:pt idx="59">
                  <c:v>39933</c:v>
                </c:pt>
                <c:pt idx="60">
                  <c:v>39964</c:v>
                </c:pt>
                <c:pt idx="61">
                  <c:v>39994</c:v>
                </c:pt>
                <c:pt idx="62">
                  <c:v>40025</c:v>
                </c:pt>
                <c:pt idx="63">
                  <c:v>40056</c:v>
                </c:pt>
                <c:pt idx="64">
                  <c:v>40086</c:v>
                </c:pt>
                <c:pt idx="65">
                  <c:v>40117</c:v>
                </c:pt>
                <c:pt idx="66">
                  <c:v>40147</c:v>
                </c:pt>
                <c:pt idx="67">
                  <c:v>40178</c:v>
                </c:pt>
                <c:pt idx="68">
                  <c:v>40209</c:v>
                </c:pt>
                <c:pt idx="69">
                  <c:v>40237</c:v>
                </c:pt>
                <c:pt idx="70">
                  <c:v>40268</c:v>
                </c:pt>
                <c:pt idx="71">
                  <c:v>40298</c:v>
                </c:pt>
                <c:pt idx="72">
                  <c:v>40329</c:v>
                </c:pt>
                <c:pt idx="73">
                  <c:v>40359</c:v>
                </c:pt>
                <c:pt idx="74">
                  <c:v>40390</c:v>
                </c:pt>
                <c:pt idx="75">
                  <c:v>40421</c:v>
                </c:pt>
                <c:pt idx="76">
                  <c:v>40451</c:v>
                </c:pt>
                <c:pt idx="77">
                  <c:v>40482</c:v>
                </c:pt>
                <c:pt idx="78">
                  <c:v>40512</c:v>
                </c:pt>
                <c:pt idx="79">
                  <c:v>40543</c:v>
                </c:pt>
                <c:pt idx="80">
                  <c:v>40574</c:v>
                </c:pt>
                <c:pt idx="81">
                  <c:v>40602</c:v>
                </c:pt>
                <c:pt idx="82">
                  <c:v>40633</c:v>
                </c:pt>
                <c:pt idx="83">
                  <c:v>40663</c:v>
                </c:pt>
                <c:pt idx="84">
                  <c:v>40694</c:v>
                </c:pt>
                <c:pt idx="85">
                  <c:v>40724</c:v>
                </c:pt>
                <c:pt idx="86">
                  <c:v>40755</c:v>
                </c:pt>
                <c:pt idx="87">
                  <c:v>40786</c:v>
                </c:pt>
                <c:pt idx="88">
                  <c:v>40816</c:v>
                </c:pt>
                <c:pt idx="89">
                  <c:v>40847</c:v>
                </c:pt>
                <c:pt idx="90">
                  <c:v>40877</c:v>
                </c:pt>
                <c:pt idx="91">
                  <c:v>40908</c:v>
                </c:pt>
                <c:pt idx="92">
                  <c:v>40939</c:v>
                </c:pt>
                <c:pt idx="93">
                  <c:v>40968</c:v>
                </c:pt>
                <c:pt idx="94">
                  <c:v>40999</c:v>
                </c:pt>
                <c:pt idx="95">
                  <c:v>41029</c:v>
                </c:pt>
                <c:pt idx="96">
                  <c:v>41060</c:v>
                </c:pt>
                <c:pt idx="97">
                  <c:v>41090</c:v>
                </c:pt>
                <c:pt idx="98">
                  <c:v>41121</c:v>
                </c:pt>
                <c:pt idx="99">
                  <c:v>41152</c:v>
                </c:pt>
                <c:pt idx="100">
                  <c:v>41182</c:v>
                </c:pt>
                <c:pt idx="101">
                  <c:v>41213</c:v>
                </c:pt>
                <c:pt idx="102">
                  <c:v>41243</c:v>
                </c:pt>
                <c:pt idx="103">
                  <c:v>41274</c:v>
                </c:pt>
                <c:pt idx="104">
                  <c:v>41305</c:v>
                </c:pt>
                <c:pt idx="105">
                  <c:v>41333</c:v>
                </c:pt>
                <c:pt idx="106">
                  <c:v>41364</c:v>
                </c:pt>
                <c:pt idx="107">
                  <c:v>41394</c:v>
                </c:pt>
                <c:pt idx="108">
                  <c:v>41425</c:v>
                </c:pt>
                <c:pt idx="109">
                  <c:v>41455</c:v>
                </c:pt>
                <c:pt idx="110">
                  <c:v>41486</c:v>
                </c:pt>
                <c:pt idx="111">
                  <c:v>41517</c:v>
                </c:pt>
                <c:pt idx="112">
                  <c:v>41547</c:v>
                </c:pt>
                <c:pt idx="113">
                  <c:v>41578</c:v>
                </c:pt>
                <c:pt idx="114">
                  <c:v>41608</c:v>
                </c:pt>
                <c:pt idx="115">
                  <c:v>41639</c:v>
                </c:pt>
                <c:pt idx="116">
                  <c:v>41670</c:v>
                </c:pt>
                <c:pt idx="117">
                  <c:v>41698</c:v>
                </c:pt>
                <c:pt idx="118">
                  <c:v>41729</c:v>
                </c:pt>
                <c:pt idx="119">
                  <c:v>41759</c:v>
                </c:pt>
                <c:pt idx="120">
                  <c:v>41790</c:v>
                </c:pt>
                <c:pt idx="121">
                  <c:v>41820</c:v>
                </c:pt>
                <c:pt idx="122">
                  <c:v>41851</c:v>
                </c:pt>
                <c:pt idx="123">
                  <c:v>41882</c:v>
                </c:pt>
                <c:pt idx="124">
                  <c:v>41912</c:v>
                </c:pt>
                <c:pt idx="125">
                  <c:v>41943</c:v>
                </c:pt>
                <c:pt idx="126">
                  <c:v>41973</c:v>
                </c:pt>
                <c:pt idx="127">
                  <c:v>42004</c:v>
                </c:pt>
                <c:pt idx="128">
                  <c:v>42035</c:v>
                </c:pt>
                <c:pt idx="129">
                  <c:v>42063</c:v>
                </c:pt>
                <c:pt idx="130">
                  <c:v>42094</c:v>
                </c:pt>
                <c:pt idx="131">
                  <c:v>42124</c:v>
                </c:pt>
                <c:pt idx="132">
                  <c:v>42155</c:v>
                </c:pt>
                <c:pt idx="133">
                  <c:v>42185</c:v>
                </c:pt>
                <c:pt idx="134">
                  <c:v>42216</c:v>
                </c:pt>
                <c:pt idx="135">
                  <c:v>42247</c:v>
                </c:pt>
                <c:pt idx="136">
                  <c:v>42277</c:v>
                </c:pt>
                <c:pt idx="137">
                  <c:v>42308</c:v>
                </c:pt>
                <c:pt idx="138">
                  <c:v>42338</c:v>
                </c:pt>
                <c:pt idx="139">
                  <c:v>42369</c:v>
                </c:pt>
                <c:pt idx="140">
                  <c:v>42400</c:v>
                </c:pt>
                <c:pt idx="141">
                  <c:v>42429</c:v>
                </c:pt>
                <c:pt idx="142">
                  <c:v>42460</c:v>
                </c:pt>
                <c:pt idx="143">
                  <c:v>42490</c:v>
                </c:pt>
                <c:pt idx="144">
                  <c:v>42521</c:v>
                </c:pt>
                <c:pt idx="145">
                  <c:v>42551</c:v>
                </c:pt>
                <c:pt idx="146">
                  <c:v>42582</c:v>
                </c:pt>
                <c:pt idx="147">
                  <c:v>42613</c:v>
                </c:pt>
                <c:pt idx="148">
                  <c:v>42643</c:v>
                </c:pt>
                <c:pt idx="149">
                  <c:v>42674</c:v>
                </c:pt>
                <c:pt idx="150">
                  <c:v>42704</c:v>
                </c:pt>
                <c:pt idx="151">
                  <c:v>42735</c:v>
                </c:pt>
                <c:pt idx="152">
                  <c:v>42766</c:v>
                </c:pt>
                <c:pt idx="153">
                  <c:v>42794</c:v>
                </c:pt>
                <c:pt idx="154">
                  <c:v>42825</c:v>
                </c:pt>
                <c:pt idx="155">
                  <c:v>42855</c:v>
                </c:pt>
                <c:pt idx="156">
                  <c:v>42886</c:v>
                </c:pt>
                <c:pt idx="157">
                  <c:v>42916</c:v>
                </c:pt>
                <c:pt idx="158">
                  <c:v>42947</c:v>
                </c:pt>
                <c:pt idx="159">
                  <c:v>42978</c:v>
                </c:pt>
                <c:pt idx="160">
                  <c:v>43008</c:v>
                </c:pt>
                <c:pt idx="161">
                  <c:v>43039</c:v>
                </c:pt>
                <c:pt idx="162">
                  <c:v>43069</c:v>
                </c:pt>
                <c:pt idx="163">
                  <c:v>43100</c:v>
                </c:pt>
                <c:pt idx="164">
                  <c:v>43131</c:v>
                </c:pt>
                <c:pt idx="165">
                  <c:v>43159</c:v>
                </c:pt>
                <c:pt idx="166">
                  <c:v>43190</c:v>
                </c:pt>
                <c:pt idx="167">
                  <c:v>43220</c:v>
                </c:pt>
                <c:pt idx="168">
                  <c:v>43251</c:v>
                </c:pt>
                <c:pt idx="169">
                  <c:v>43281</c:v>
                </c:pt>
                <c:pt idx="170">
                  <c:v>43312</c:v>
                </c:pt>
                <c:pt idx="171">
                  <c:v>43343</c:v>
                </c:pt>
                <c:pt idx="172">
                  <c:v>43373</c:v>
                </c:pt>
                <c:pt idx="173">
                  <c:v>43404</c:v>
                </c:pt>
                <c:pt idx="174">
                  <c:v>43434</c:v>
                </c:pt>
                <c:pt idx="175">
                  <c:v>43465</c:v>
                </c:pt>
                <c:pt idx="176">
                  <c:v>43496</c:v>
                </c:pt>
                <c:pt idx="177">
                  <c:v>43524</c:v>
                </c:pt>
                <c:pt idx="178">
                  <c:v>43555</c:v>
                </c:pt>
                <c:pt idx="179">
                  <c:v>43585</c:v>
                </c:pt>
                <c:pt idx="180">
                  <c:v>43616</c:v>
                </c:pt>
                <c:pt idx="181">
                  <c:v>43646</c:v>
                </c:pt>
                <c:pt idx="182">
                  <c:v>43677</c:v>
                </c:pt>
                <c:pt idx="183">
                  <c:v>43708</c:v>
                </c:pt>
                <c:pt idx="184">
                  <c:v>43738</c:v>
                </c:pt>
                <c:pt idx="185">
                  <c:v>43769</c:v>
                </c:pt>
                <c:pt idx="186">
                  <c:v>43799</c:v>
                </c:pt>
                <c:pt idx="187">
                  <c:v>43830</c:v>
                </c:pt>
                <c:pt idx="188">
                  <c:v>43861</c:v>
                </c:pt>
                <c:pt idx="189">
                  <c:v>43890</c:v>
                </c:pt>
                <c:pt idx="190">
                  <c:v>43921</c:v>
                </c:pt>
                <c:pt idx="191">
                  <c:v>43951</c:v>
                </c:pt>
                <c:pt idx="192">
                  <c:v>43982</c:v>
                </c:pt>
                <c:pt idx="193">
                  <c:v>44012</c:v>
                </c:pt>
                <c:pt idx="194">
                  <c:v>44043</c:v>
                </c:pt>
                <c:pt idx="195">
                  <c:v>44074</c:v>
                </c:pt>
                <c:pt idx="196">
                  <c:v>44104</c:v>
                </c:pt>
                <c:pt idx="197">
                  <c:v>44135</c:v>
                </c:pt>
                <c:pt idx="198">
                  <c:v>44165</c:v>
                </c:pt>
                <c:pt idx="199">
                  <c:v>44196</c:v>
                </c:pt>
                <c:pt idx="200">
                  <c:v>44227</c:v>
                </c:pt>
                <c:pt idx="201">
                  <c:v>44255</c:v>
                </c:pt>
                <c:pt idx="202">
                  <c:v>44286</c:v>
                </c:pt>
                <c:pt idx="203">
                  <c:v>44316</c:v>
                </c:pt>
                <c:pt idx="204">
                  <c:v>44347</c:v>
                </c:pt>
                <c:pt idx="205">
                  <c:v>44377</c:v>
                </c:pt>
                <c:pt idx="206">
                  <c:v>44408</c:v>
                </c:pt>
                <c:pt idx="207">
                  <c:v>44439</c:v>
                </c:pt>
                <c:pt idx="208">
                  <c:v>44469</c:v>
                </c:pt>
                <c:pt idx="209">
                  <c:v>44500</c:v>
                </c:pt>
                <c:pt idx="210">
                  <c:v>44530</c:v>
                </c:pt>
                <c:pt idx="211">
                  <c:v>44561</c:v>
                </c:pt>
                <c:pt idx="212">
                  <c:v>44592</c:v>
                </c:pt>
                <c:pt idx="213">
                  <c:v>44620</c:v>
                </c:pt>
                <c:pt idx="214">
                  <c:v>44651</c:v>
                </c:pt>
                <c:pt idx="215">
                  <c:v>44681</c:v>
                </c:pt>
                <c:pt idx="216">
                  <c:v>44712</c:v>
                </c:pt>
                <c:pt idx="217">
                  <c:v>44742</c:v>
                </c:pt>
                <c:pt idx="218">
                  <c:v>44773</c:v>
                </c:pt>
                <c:pt idx="219">
                  <c:v>44804</c:v>
                </c:pt>
                <c:pt idx="220">
                  <c:v>44834</c:v>
                </c:pt>
                <c:pt idx="221">
                  <c:v>44865</c:v>
                </c:pt>
                <c:pt idx="222">
                  <c:v>44895</c:v>
                </c:pt>
                <c:pt idx="223">
                  <c:v>44926</c:v>
                </c:pt>
                <c:pt idx="224">
                  <c:v>44957</c:v>
                </c:pt>
                <c:pt idx="225">
                  <c:v>44985</c:v>
                </c:pt>
                <c:pt idx="226">
                  <c:v>45016</c:v>
                </c:pt>
                <c:pt idx="227">
                  <c:v>45046</c:v>
                </c:pt>
                <c:pt idx="228">
                  <c:v>45077</c:v>
                </c:pt>
                <c:pt idx="229">
                  <c:v>45107</c:v>
                </c:pt>
                <c:pt idx="230">
                  <c:v>45138</c:v>
                </c:pt>
                <c:pt idx="231">
                  <c:v>45169</c:v>
                </c:pt>
                <c:pt idx="232">
                  <c:v>45199</c:v>
                </c:pt>
                <c:pt idx="233">
                  <c:v>45230</c:v>
                </c:pt>
                <c:pt idx="234">
                  <c:v>45260</c:v>
                </c:pt>
                <c:pt idx="235">
                  <c:v>45291</c:v>
                </c:pt>
                <c:pt idx="236">
                  <c:v>45322</c:v>
                </c:pt>
                <c:pt idx="237">
                  <c:v>45351</c:v>
                </c:pt>
                <c:pt idx="238">
                  <c:v>45382</c:v>
                </c:pt>
                <c:pt idx="239">
                  <c:v>45412</c:v>
                </c:pt>
              </c:numCache>
            </c:numRef>
          </c:cat>
          <c:val>
            <c:numRef>
              <c:f>'Metro_zhvi_uc_sfr_tier_0.33_0.6'!$BF$18:$KK$18</c:f>
              <c:numCache>
                <c:formatCode>General</c:formatCode>
                <c:ptCount val="240"/>
                <c:pt idx="0">
                  <c:v>232441.50630528099</c:v>
                </c:pt>
                <c:pt idx="1">
                  <c:v>234308.01473955801</c:v>
                </c:pt>
                <c:pt idx="2">
                  <c:v>236073.13696203899</c:v>
                </c:pt>
                <c:pt idx="3">
                  <c:v>237653.90519301</c:v>
                </c:pt>
                <c:pt idx="4">
                  <c:v>239168.19157027401</c:v>
                </c:pt>
                <c:pt idx="5">
                  <c:v>240538.389338579</c:v>
                </c:pt>
                <c:pt idx="6">
                  <c:v>241743.44124729201</c:v>
                </c:pt>
                <c:pt idx="7">
                  <c:v>242893.43323440099</c:v>
                </c:pt>
                <c:pt idx="8">
                  <c:v>244293.320492147</c:v>
                </c:pt>
                <c:pt idx="9">
                  <c:v>245869.31771761301</c:v>
                </c:pt>
                <c:pt idx="10">
                  <c:v>247227.108139441</c:v>
                </c:pt>
                <c:pt idx="11">
                  <c:v>248684.70550891201</c:v>
                </c:pt>
                <c:pt idx="12">
                  <c:v>250224.04642486299</c:v>
                </c:pt>
                <c:pt idx="13">
                  <c:v>251805.38555423799</c:v>
                </c:pt>
                <c:pt idx="14">
                  <c:v>253046.84055446001</c:v>
                </c:pt>
                <c:pt idx="15">
                  <c:v>253882.15810003501</c:v>
                </c:pt>
                <c:pt idx="16">
                  <c:v>254731.935088267</c:v>
                </c:pt>
                <c:pt idx="17">
                  <c:v>255560.24875567999</c:v>
                </c:pt>
                <c:pt idx="18">
                  <c:v>256606.73907933099</c:v>
                </c:pt>
                <c:pt idx="19">
                  <c:v>257479.22032429199</c:v>
                </c:pt>
                <c:pt idx="20">
                  <c:v>258123.72323929699</c:v>
                </c:pt>
                <c:pt idx="21">
                  <c:v>258601.40900466399</c:v>
                </c:pt>
                <c:pt idx="22">
                  <c:v>258965.93250725101</c:v>
                </c:pt>
                <c:pt idx="23">
                  <c:v>259460.68848932901</c:v>
                </c:pt>
                <c:pt idx="24">
                  <c:v>259860.65766758801</c:v>
                </c:pt>
                <c:pt idx="25">
                  <c:v>260346.16211410801</c:v>
                </c:pt>
                <c:pt idx="26">
                  <c:v>260491.87540444799</c:v>
                </c:pt>
                <c:pt idx="27">
                  <c:v>260360.44828476501</c:v>
                </c:pt>
                <c:pt idx="28">
                  <c:v>259807.56355960501</c:v>
                </c:pt>
                <c:pt idx="29">
                  <c:v>259277.83710776901</c:v>
                </c:pt>
                <c:pt idx="30">
                  <c:v>258717.57857181001</c:v>
                </c:pt>
                <c:pt idx="31">
                  <c:v>258430.74231444401</c:v>
                </c:pt>
                <c:pt idx="32">
                  <c:v>258308.78538399501</c:v>
                </c:pt>
                <c:pt idx="33">
                  <c:v>258350.55857710799</c:v>
                </c:pt>
                <c:pt idx="34">
                  <c:v>258173.509922016</c:v>
                </c:pt>
                <c:pt idx="35">
                  <c:v>257797.458601783</c:v>
                </c:pt>
                <c:pt idx="36">
                  <c:v>257200.07210493699</c:v>
                </c:pt>
                <c:pt idx="37">
                  <c:v>256514.01240918101</c:v>
                </c:pt>
                <c:pt idx="38">
                  <c:v>255515.63041257701</c:v>
                </c:pt>
                <c:pt idx="39">
                  <c:v>254466.07753357399</c:v>
                </c:pt>
                <c:pt idx="40">
                  <c:v>253302.794842239</c:v>
                </c:pt>
                <c:pt idx="41">
                  <c:v>252266.14280579099</c:v>
                </c:pt>
                <c:pt idx="42">
                  <c:v>250930.452752393</c:v>
                </c:pt>
                <c:pt idx="43">
                  <c:v>249221.015577802</c:v>
                </c:pt>
                <c:pt idx="44">
                  <c:v>247106.10402775899</c:v>
                </c:pt>
                <c:pt idx="45">
                  <c:v>244618.01881698001</c:v>
                </c:pt>
                <c:pt idx="46">
                  <c:v>242158.265623163</c:v>
                </c:pt>
                <c:pt idx="47">
                  <c:v>239953.48355901099</c:v>
                </c:pt>
                <c:pt idx="48">
                  <c:v>238202.31414114899</c:v>
                </c:pt>
                <c:pt idx="49">
                  <c:v>236836.18719646</c:v>
                </c:pt>
                <c:pt idx="50">
                  <c:v>235304.93712312501</c:v>
                </c:pt>
                <c:pt idx="51">
                  <c:v>233101.908670278</c:v>
                </c:pt>
                <c:pt idx="52">
                  <c:v>230377.20087436799</c:v>
                </c:pt>
                <c:pt idx="53">
                  <c:v>227466.41356544101</c:v>
                </c:pt>
                <c:pt idx="54">
                  <c:v>224811.91972072099</c:v>
                </c:pt>
                <c:pt idx="55">
                  <c:v>222311.90597732799</c:v>
                </c:pt>
                <c:pt idx="56">
                  <c:v>219904.907746643</c:v>
                </c:pt>
                <c:pt idx="57">
                  <c:v>217618.78252654799</c:v>
                </c:pt>
                <c:pt idx="58">
                  <c:v>215145.304883348</c:v>
                </c:pt>
                <c:pt idx="59">
                  <c:v>213007.81119456701</c:v>
                </c:pt>
                <c:pt idx="60">
                  <c:v>211636.551353205</c:v>
                </c:pt>
                <c:pt idx="61">
                  <c:v>211114.50875499099</c:v>
                </c:pt>
                <c:pt idx="62">
                  <c:v>210976.38919844001</c:v>
                </c:pt>
                <c:pt idx="63">
                  <c:v>210933.44116583301</c:v>
                </c:pt>
                <c:pt idx="64">
                  <c:v>210638.94444964701</c:v>
                </c:pt>
                <c:pt idx="65">
                  <c:v>210032.743792664</c:v>
                </c:pt>
                <c:pt idx="66">
                  <c:v>209231.500406837</c:v>
                </c:pt>
                <c:pt idx="67">
                  <c:v>208779.48067764501</c:v>
                </c:pt>
                <c:pt idx="68">
                  <c:v>208643.044532748</c:v>
                </c:pt>
                <c:pt idx="69">
                  <c:v>208924.28602172999</c:v>
                </c:pt>
                <c:pt idx="70">
                  <c:v>209626.48047464399</c:v>
                </c:pt>
                <c:pt idx="71">
                  <c:v>210437.74431426899</c:v>
                </c:pt>
                <c:pt idx="72">
                  <c:v>211073.048144706</c:v>
                </c:pt>
                <c:pt idx="73">
                  <c:v>211040.51061215001</c:v>
                </c:pt>
                <c:pt idx="74">
                  <c:v>210445.92549972201</c:v>
                </c:pt>
                <c:pt idx="75">
                  <c:v>209048.31465608301</c:v>
                </c:pt>
                <c:pt idx="76">
                  <c:v>206954.96655858899</c:v>
                </c:pt>
                <c:pt idx="77">
                  <c:v>204578.05277639901</c:v>
                </c:pt>
                <c:pt idx="78">
                  <c:v>202426.05367918301</c:v>
                </c:pt>
                <c:pt idx="79">
                  <c:v>200126.95421420399</c:v>
                </c:pt>
                <c:pt idx="80">
                  <c:v>198021.04737320001</c:v>
                </c:pt>
                <c:pt idx="81">
                  <c:v>195741.43870256099</c:v>
                </c:pt>
                <c:pt idx="82">
                  <c:v>194147.798360118</c:v>
                </c:pt>
                <c:pt idx="83">
                  <c:v>192472.69218626301</c:v>
                </c:pt>
                <c:pt idx="84">
                  <c:v>190850.531323592</c:v>
                </c:pt>
                <c:pt idx="85">
                  <c:v>189040.41753557001</c:v>
                </c:pt>
                <c:pt idx="86">
                  <c:v>187283.44413122701</c:v>
                </c:pt>
                <c:pt idx="87">
                  <c:v>185756.13505421099</c:v>
                </c:pt>
                <c:pt idx="88">
                  <c:v>184354.98968898199</c:v>
                </c:pt>
                <c:pt idx="89">
                  <c:v>183094.64332228899</c:v>
                </c:pt>
                <c:pt idx="90">
                  <c:v>181808.827625665</c:v>
                </c:pt>
                <c:pt idx="91">
                  <c:v>180455.19929607899</c:v>
                </c:pt>
                <c:pt idx="92">
                  <c:v>179377.272825244</c:v>
                </c:pt>
                <c:pt idx="93">
                  <c:v>178943.98042338699</c:v>
                </c:pt>
                <c:pt idx="94">
                  <c:v>179424.779573098</c:v>
                </c:pt>
                <c:pt idx="95">
                  <c:v>180210.17553086599</c:v>
                </c:pt>
                <c:pt idx="96">
                  <c:v>181116.95145079499</c:v>
                </c:pt>
                <c:pt idx="97">
                  <c:v>182319.614717775</c:v>
                </c:pt>
                <c:pt idx="98">
                  <c:v>184022.12127790699</c:v>
                </c:pt>
                <c:pt idx="99">
                  <c:v>186083.22152656299</c:v>
                </c:pt>
                <c:pt idx="100">
                  <c:v>188289.26189756201</c:v>
                </c:pt>
                <c:pt idx="101">
                  <c:v>190558.14532954499</c:v>
                </c:pt>
                <c:pt idx="102">
                  <c:v>192619.015306074</c:v>
                </c:pt>
                <c:pt idx="103">
                  <c:v>194515.45243810501</c:v>
                </c:pt>
                <c:pt idx="104">
                  <c:v>196270.495491971</c:v>
                </c:pt>
                <c:pt idx="105">
                  <c:v>198005.420274687</c:v>
                </c:pt>
                <c:pt idx="106">
                  <c:v>199722.15602464101</c:v>
                </c:pt>
                <c:pt idx="107">
                  <c:v>201289.83498322801</c:v>
                </c:pt>
                <c:pt idx="108">
                  <c:v>202885.55272230101</c:v>
                </c:pt>
                <c:pt idx="109">
                  <c:v>204574.24096037599</c:v>
                </c:pt>
                <c:pt idx="110">
                  <c:v>206456.277317867</c:v>
                </c:pt>
                <c:pt idx="111">
                  <c:v>208678.99217174799</c:v>
                </c:pt>
                <c:pt idx="112">
                  <c:v>210834.871571172</c:v>
                </c:pt>
                <c:pt idx="113">
                  <c:v>212989.036812048</c:v>
                </c:pt>
                <c:pt idx="114">
                  <c:v>214795.508914937</c:v>
                </c:pt>
                <c:pt idx="115">
                  <c:v>216527.952920218</c:v>
                </c:pt>
                <c:pt idx="116">
                  <c:v>218069.95537953399</c:v>
                </c:pt>
                <c:pt idx="117">
                  <c:v>219636.38628815199</c:v>
                </c:pt>
                <c:pt idx="118">
                  <c:v>221303.659065304</c:v>
                </c:pt>
                <c:pt idx="119">
                  <c:v>222815.864838776</c:v>
                </c:pt>
                <c:pt idx="120">
                  <c:v>224064.12518590101</c:v>
                </c:pt>
                <c:pt idx="121">
                  <c:v>224616.19965028801</c:v>
                </c:pt>
                <c:pt idx="122">
                  <c:v>224905.100252234</c:v>
                </c:pt>
                <c:pt idx="123">
                  <c:v>225068.96715844501</c:v>
                </c:pt>
                <c:pt idx="124">
                  <c:v>225420.68951534899</c:v>
                </c:pt>
                <c:pt idx="125">
                  <c:v>225759.64349834999</c:v>
                </c:pt>
                <c:pt idx="126">
                  <c:v>226247.96985131301</c:v>
                </c:pt>
                <c:pt idx="127">
                  <c:v>226835.39926224799</c:v>
                </c:pt>
                <c:pt idx="128">
                  <c:v>227773.864530455</c:v>
                </c:pt>
                <c:pt idx="129">
                  <c:v>229052.826558286</c:v>
                </c:pt>
                <c:pt idx="130">
                  <c:v>230590.07143884999</c:v>
                </c:pt>
                <c:pt idx="131">
                  <c:v>232129.14720458101</c:v>
                </c:pt>
                <c:pt idx="132">
                  <c:v>233439.314713917</c:v>
                </c:pt>
                <c:pt idx="133">
                  <c:v>234273.82938894199</c:v>
                </c:pt>
                <c:pt idx="134">
                  <c:v>234956.736546678</c:v>
                </c:pt>
                <c:pt idx="135">
                  <c:v>235650.598357407</c:v>
                </c:pt>
                <c:pt idx="136">
                  <c:v>236690.89586887299</c:v>
                </c:pt>
                <c:pt idx="137">
                  <c:v>237866.29659862601</c:v>
                </c:pt>
                <c:pt idx="138">
                  <c:v>239173.65037091699</c:v>
                </c:pt>
                <c:pt idx="139">
                  <c:v>240702.987545332</c:v>
                </c:pt>
                <c:pt idx="140">
                  <c:v>242551.406939409</c:v>
                </c:pt>
                <c:pt idx="141">
                  <c:v>244434.77709064301</c:v>
                </c:pt>
                <c:pt idx="142">
                  <c:v>246089.00526113799</c:v>
                </c:pt>
                <c:pt idx="143">
                  <c:v>247646.167163223</c:v>
                </c:pt>
                <c:pt idx="144">
                  <c:v>248843.207150731</c:v>
                </c:pt>
                <c:pt idx="145">
                  <c:v>249820.48745103399</c:v>
                </c:pt>
                <c:pt idx="146">
                  <c:v>250369.01251678</c:v>
                </c:pt>
                <c:pt idx="147">
                  <c:v>250886.97203212799</c:v>
                </c:pt>
                <c:pt idx="148">
                  <c:v>251639.41512096499</c:v>
                </c:pt>
                <c:pt idx="149">
                  <c:v>252738.56279654099</c:v>
                </c:pt>
                <c:pt idx="150">
                  <c:v>254221.07235407399</c:v>
                </c:pt>
                <c:pt idx="151">
                  <c:v>255976.79873511501</c:v>
                </c:pt>
                <c:pt idx="152">
                  <c:v>258013.15116415601</c:v>
                </c:pt>
                <c:pt idx="153">
                  <c:v>260322.32910719101</c:v>
                </c:pt>
                <c:pt idx="154">
                  <c:v>262626.32342228701</c:v>
                </c:pt>
                <c:pt idx="155">
                  <c:v>264991.16902204597</c:v>
                </c:pt>
                <c:pt idx="156">
                  <c:v>266901.25505324302</c:v>
                </c:pt>
                <c:pt idx="157">
                  <c:v>268340.510217337</c:v>
                </c:pt>
                <c:pt idx="158">
                  <c:v>269087.54470765701</c:v>
                </c:pt>
                <c:pt idx="159">
                  <c:v>269515.67809206701</c:v>
                </c:pt>
                <c:pt idx="160">
                  <c:v>269916.966540639</c:v>
                </c:pt>
                <c:pt idx="161">
                  <c:v>270524.570887184</c:v>
                </c:pt>
                <c:pt idx="162">
                  <c:v>271635.63530311501</c:v>
                </c:pt>
                <c:pt idx="163">
                  <c:v>273360.85327061597</c:v>
                </c:pt>
                <c:pt idx="164">
                  <c:v>275317.78204787697</c:v>
                </c:pt>
                <c:pt idx="165">
                  <c:v>277436.53700537002</c:v>
                </c:pt>
                <c:pt idx="166">
                  <c:v>279734.84051699698</c:v>
                </c:pt>
                <c:pt idx="167">
                  <c:v>282030.46116410202</c:v>
                </c:pt>
                <c:pt idx="168">
                  <c:v>284042.06952880102</c:v>
                </c:pt>
                <c:pt idx="169">
                  <c:v>285229.98977167002</c:v>
                </c:pt>
                <c:pt idx="170">
                  <c:v>286515.61232750397</c:v>
                </c:pt>
                <c:pt idx="171">
                  <c:v>287544.70338327403</c:v>
                </c:pt>
                <c:pt idx="172">
                  <c:v>288481.96330961102</c:v>
                </c:pt>
                <c:pt idx="173">
                  <c:v>288827.80127551698</c:v>
                </c:pt>
                <c:pt idx="174">
                  <c:v>289159.452351605</c:v>
                </c:pt>
                <c:pt idx="175">
                  <c:v>289906.40251130698</c:v>
                </c:pt>
                <c:pt idx="176">
                  <c:v>291144.221788519</c:v>
                </c:pt>
                <c:pt idx="177">
                  <c:v>293053.962180136</c:v>
                </c:pt>
                <c:pt idx="178">
                  <c:v>295040.58383362601</c:v>
                </c:pt>
                <c:pt idx="179">
                  <c:v>296714.98498625302</c:v>
                </c:pt>
                <c:pt idx="180">
                  <c:v>297630.57581662497</c:v>
                </c:pt>
                <c:pt idx="181">
                  <c:v>298229.82095313899</c:v>
                </c:pt>
                <c:pt idx="182">
                  <c:v>298583.84935128799</c:v>
                </c:pt>
                <c:pt idx="183">
                  <c:v>298894.08790401201</c:v>
                </c:pt>
                <c:pt idx="184">
                  <c:v>299065.00671388698</c:v>
                </c:pt>
                <c:pt idx="185">
                  <c:v>299606.77171471302</c:v>
                </c:pt>
                <c:pt idx="186">
                  <c:v>300688.374457472</c:v>
                </c:pt>
                <c:pt idx="187">
                  <c:v>302231.64431441302</c:v>
                </c:pt>
                <c:pt idx="188">
                  <c:v>304232.58181497297</c:v>
                </c:pt>
                <c:pt idx="189">
                  <c:v>306516.78521104599</c:v>
                </c:pt>
                <c:pt idx="190">
                  <c:v>308955.65282331302</c:v>
                </c:pt>
                <c:pt idx="191">
                  <c:v>311057.87988412799</c:v>
                </c:pt>
                <c:pt idx="192">
                  <c:v>312033.67502366001</c:v>
                </c:pt>
                <c:pt idx="193">
                  <c:v>312044.43696666998</c:v>
                </c:pt>
                <c:pt idx="194">
                  <c:v>311716.707660235</c:v>
                </c:pt>
                <c:pt idx="195">
                  <c:v>312391.31610438298</c:v>
                </c:pt>
                <c:pt idx="196">
                  <c:v>314682.06115187</c:v>
                </c:pt>
                <c:pt idx="197">
                  <c:v>318256.10199707298</c:v>
                </c:pt>
                <c:pt idx="198">
                  <c:v>322429.51484269398</c:v>
                </c:pt>
                <c:pt idx="199">
                  <c:v>326682.08227918501</c:v>
                </c:pt>
                <c:pt idx="200">
                  <c:v>330652.59985171101</c:v>
                </c:pt>
                <c:pt idx="201">
                  <c:v>334862.05154834501</c:v>
                </c:pt>
                <c:pt idx="202">
                  <c:v>339192.61863421102</c:v>
                </c:pt>
                <c:pt idx="203">
                  <c:v>343875.10792892601</c:v>
                </c:pt>
                <c:pt idx="204">
                  <c:v>348860.63736601197</c:v>
                </c:pt>
                <c:pt idx="205">
                  <c:v>353858.87284719403</c:v>
                </c:pt>
                <c:pt idx="206">
                  <c:v>357990.04431659298</c:v>
                </c:pt>
                <c:pt idx="207">
                  <c:v>360182.09826369199</c:v>
                </c:pt>
                <c:pt idx="208">
                  <c:v>360590.25316132599</c:v>
                </c:pt>
                <c:pt idx="209">
                  <c:v>360566.22026704601</c:v>
                </c:pt>
                <c:pt idx="210">
                  <c:v>361316.20194401598</c:v>
                </c:pt>
                <c:pt idx="211">
                  <c:v>362900.58652170602</c:v>
                </c:pt>
                <c:pt idx="212">
                  <c:v>365937.38296543597</c:v>
                </c:pt>
                <c:pt idx="213">
                  <c:v>370059.809506897</c:v>
                </c:pt>
                <c:pt idx="214">
                  <c:v>375414.12253537</c:v>
                </c:pt>
                <c:pt idx="215">
                  <c:v>380841.28960785898</c:v>
                </c:pt>
                <c:pt idx="216">
                  <c:v>385415.71269647498</c:v>
                </c:pt>
                <c:pt idx="217">
                  <c:v>388458.88481395098</c:v>
                </c:pt>
                <c:pt idx="218">
                  <c:v>388656.62032674102</c:v>
                </c:pt>
                <c:pt idx="219">
                  <c:v>386648.69395872799</c:v>
                </c:pt>
                <c:pt idx="220">
                  <c:v>383427.37875029602</c:v>
                </c:pt>
                <c:pt idx="221">
                  <c:v>381302.83431157703</c:v>
                </c:pt>
                <c:pt idx="222">
                  <c:v>379995.41106178699</c:v>
                </c:pt>
                <c:pt idx="223">
                  <c:v>378982.39627071802</c:v>
                </c:pt>
                <c:pt idx="224">
                  <c:v>377527.229056385</c:v>
                </c:pt>
                <c:pt idx="225">
                  <c:v>376593.06816621899</c:v>
                </c:pt>
                <c:pt idx="226">
                  <c:v>376472.09463525901</c:v>
                </c:pt>
                <c:pt idx="227">
                  <c:v>377387.46791626298</c:v>
                </c:pt>
                <c:pt idx="228">
                  <c:v>378794.64129149599</c:v>
                </c:pt>
                <c:pt idx="229">
                  <c:v>380616.72836056701</c:v>
                </c:pt>
                <c:pt idx="230">
                  <c:v>382257.43760743801</c:v>
                </c:pt>
                <c:pt idx="231">
                  <c:v>383546.61273208202</c:v>
                </c:pt>
                <c:pt idx="232">
                  <c:v>384185.847564228</c:v>
                </c:pt>
                <c:pt idx="233">
                  <c:v>384112.04831671499</c:v>
                </c:pt>
                <c:pt idx="234">
                  <c:v>383658.52717153297</c:v>
                </c:pt>
                <c:pt idx="235">
                  <c:v>383061.60433226603</c:v>
                </c:pt>
                <c:pt idx="236">
                  <c:v>382676.88651867397</c:v>
                </c:pt>
                <c:pt idx="237">
                  <c:v>382966.35992309701</c:v>
                </c:pt>
                <c:pt idx="238">
                  <c:v>384218.65583335003</c:v>
                </c:pt>
                <c:pt idx="239">
                  <c:v>385615.34316114202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C14-4EEF-9871-D1CB92139D5A}"/>
            </c:ext>
          </c:extLst>
        </c:ser>
        <c:ser>
          <c:idx val="1"/>
          <c:order val="1"/>
          <c:tx>
            <c:v>US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'Metro_zhvi_uc_sfr_tier_0.33_0.6'!$BF$1:$KK$1</c:f>
              <c:numCache>
                <c:formatCode>m/d/yyyy</c:formatCode>
                <c:ptCount val="240"/>
                <c:pt idx="0">
                  <c:v>38138</c:v>
                </c:pt>
                <c:pt idx="1">
                  <c:v>38168</c:v>
                </c:pt>
                <c:pt idx="2">
                  <c:v>38199</c:v>
                </c:pt>
                <c:pt idx="3">
                  <c:v>38230</c:v>
                </c:pt>
                <c:pt idx="4">
                  <c:v>38260</c:v>
                </c:pt>
                <c:pt idx="5">
                  <c:v>38291</c:v>
                </c:pt>
                <c:pt idx="6">
                  <c:v>38321</c:v>
                </c:pt>
                <c:pt idx="7">
                  <c:v>38352</c:v>
                </c:pt>
                <c:pt idx="8">
                  <c:v>38383</c:v>
                </c:pt>
                <c:pt idx="9">
                  <c:v>38411</c:v>
                </c:pt>
                <c:pt idx="10">
                  <c:v>38442</c:v>
                </c:pt>
                <c:pt idx="11">
                  <c:v>38472</c:v>
                </c:pt>
                <c:pt idx="12">
                  <c:v>38503</c:v>
                </c:pt>
                <c:pt idx="13">
                  <c:v>38533</c:v>
                </c:pt>
                <c:pt idx="14">
                  <c:v>38564</c:v>
                </c:pt>
                <c:pt idx="15">
                  <c:v>38595</c:v>
                </c:pt>
                <c:pt idx="16">
                  <c:v>38625</c:v>
                </c:pt>
                <c:pt idx="17">
                  <c:v>38656</c:v>
                </c:pt>
                <c:pt idx="18">
                  <c:v>38686</c:v>
                </c:pt>
                <c:pt idx="19">
                  <c:v>38717</c:v>
                </c:pt>
                <c:pt idx="20">
                  <c:v>38748</c:v>
                </c:pt>
                <c:pt idx="21">
                  <c:v>38776</c:v>
                </c:pt>
                <c:pt idx="22">
                  <c:v>38807</c:v>
                </c:pt>
                <c:pt idx="23">
                  <c:v>38837</c:v>
                </c:pt>
                <c:pt idx="24">
                  <c:v>38868</c:v>
                </c:pt>
                <c:pt idx="25">
                  <c:v>38898</c:v>
                </c:pt>
                <c:pt idx="26">
                  <c:v>38929</c:v>
                </c:pt>
                <c:pt idx="27">
                  <c:v>38960</c:v>
                </c:pt>
                <c:pt idx="28">
                  <c:v>38990</c:v>
                </c:pt>
                <c:pt idx="29">
                  <c:v>39021</c:v>
                </c:pt>
                <c:pt idx="30">
                  <c:v>39051</c:v>
                </c:pt>
                <c:pt idx="31">
                  <c:v>39082</c:v>
                </c:pt>
                <c:pt idx="32">
                  <c:v>39113</c:v>
                </c:pt>
                <c:pt idx="33">
                  <c:v>39141</c:v>
                </c:pt>
                <c:pt idx="34">
                  <c:v>39172</c:v>
                </c:pt>
                <c:pt idx="35">
                  <c:v>39202</c:v>
                </c:pt>
                <c:pt idx="36">
                  <c:v>39233</c:v>
                </c:pt>
                <c:pt idx="37">
                  <c:v>39263</c:v>
                </c:pt>
                <c:pt idx="38">
                  <c:v>39294</c:v>
                </c:pt>
                <c:pt idx="39">
                  <c:v>39325</c:v>
                </c:pt>
                <c:pt idx="40">
                  <c:v>39355</c:v>
                </c:pt>
                <c:pt idx="41">
                  <c:v>39386</c:v>
                </c:pt>
                <c:pt idx="42">
                  <c:v>39416</c:v>
                </c:pt>
                <c:pt idx="43">
                  <c:v>39447</c:v>
                </c:pt>
                <c:pt idx="44">
                  <c:v>39478</c:v>
                </c:pt>
                <c:pt idx="45">
                  <c:v>39507</c:v>
                </c:pt>
                <c:pt idx="46">
                  <c:v>39538</c:v>
                </c:pt>
                <c:pt idx="47">
                  <c:v>39568</c:v>
                </c:pt>
                <c:pt idx="48">
                  <c:v>39599</c:v>
                </c:pt>
                <c:pt idx="49">
                  <c:v>39629</c:v>
                </c:pt>
                <c:pt idx="50">
                  <c:v>39660</c:v>
                </c:pt>
                <c:pt idx="51">
                  <c:v>39691</c:v>
                </c:pt>
                <c:pt idx="52">
                  <c:v>39721</c:v>
                </c:pt>
                <c:pt idx="53">
                  <c:v>39752</c:v>
                </c:pt>
                <c:pt idx="54">
                  <c:v>39782</c:v>
                </c:pt>
                <c:pt idx="55">
                  <c:v>39813</c:v>
                </c:pt>
                <c:pt idx="56">
                  <c:v>39844</c:v>
                </c:pt>
                <c:pt idx="57">
                  <c:v>39872</c:v>
                </c:pt>
                <c:pt idx="58">
                  <c:v>39903</c:v>
                </c:pt>
                <c:pt idx="59">
                  <c:v>39933</c:v>
                </c:pt>
                <c:pt idx="60">
                  <c:v>39964</c:v>
                </c:pt>
                <c:pt idx="61">
                  <c:v>39994</c:v>
                </c:pt>
                <c:pt idx="62">
                  <c:v>40025</c:v>
                </c:pt>
                <c:pt idx="63">
                  <c:v>40056</c:v>
                </c:pt>
                <c:pt idx="64">
                  <c:v>40086</c:v>
                </c:pt>
                <c:pt idx="65">
                  <c:v>40117</c:v>
                </c:pt>
                <c:pt idx="66">
                  <c:v>40147</c:v>
                </c:pt>
                <c:pt idx="67">
                  <c:v>40178</c:v>
                </c:pt>
                <c:pt idx="68">
                  <c:v>40209</c:v>
                </c:pt>
                <c:pt idx="69">
                  <c:v>40237</c:v>
                </c:pt>
                <c:pt idx="70">
                  <c:v>40268</c:v>
                </c:pt>
                <c:pt idx="71">
                  <c:v>40298</c:v>
                </c:pt>
                <c:pt idx="72">
                  <c:v>40329</c:v>
                </c:pt>
                <c:pt idx="73">
                  <c:v>40359</c:v>
                </c:pt>
                <c:pt idx="74">
                  <c:v>40390</c:v>
                </c:pt>
                <c:pt idx="75">
                  <c:v>40421</c:v>
                </c:pt>
                <c:pt idx="76">
                  <c:v>40451</c:v>
                </c:pt>
                <c:pt idx="77">
                  <c:v>40482</c:v>
                </c:pt>
                <c:pt idx="78">
                  <c:v>40512</c:v>
                </c:pt>
                <c:pt idx="79">
                  <c:v>40543</c:v>
                </c:pt>
                <c:pt idx="80">
                  <c:v>40574</c:v>
                </c:pt>
                <c:pt idx="81">
                  <c:v>40602</c:v>
                </c:pt>
                <c:pt idx="82">
                  <c:v>40633</c:v>
                </c:pt>
                <c:pt idx="83">
                  <c:v>40663</c:v>
                </c:pt>
                <c:pt idx="84">
                  <c:v>40694</c:v>
                </c:pt>
                <c:pt idx="85">
                  <c:v>40724</c:v>
                </c:pt>
                <c:pt idx="86">
                  <c:v>40755</c:v>
                </c:pt>
                <c:pt idx="87">
                  <c:v>40786</c:v>
                </c:pt>
                <c:pt idx="88">
                  <c:v>40816</c:v>
                </c:pt>
                <c:pt idx="89">
                  <c:v>40847</c:v>
                </c:pt>
                <c:pt idx="90">
                  <c:v>40877</c:v>
                </c:pt>
                <c:pt idx="91">
                  <c:v>40908</c:v>
                </c:pt>
                <c:pt idx="92">
                  <c:v>40939</c:v>
                </c:pt>
                <c:pt idx="93">
                  <c:v>40968</c:v>
                </c:pt>
                <c:pt idx="94">
                  <c:v>40999</c:v>
                </c:pt>
                <c:pt idx="95">
                  <c:v>41029</c:v>
                </c:pt>
                <c:pt idx="96">
                  <c:v>41060</c:v>
                </c:pt>
                <c:pt idx="97">
                  <c:v>41090</c:v>
                </c:pt>
                <c:pt idx="98">
                  <c:v>41121</c:v>
                </c:pt>
                <c:pt idx="99">
                  <c:v>41152</c:v>
                </c:pt>
                <c:pt idx="100">
                  <c:v>41182</c:v>
                </c:pt>
                <c:pt idx="101">
                  <c:v>41213</c:v>
                </c:pt>
                <c:pt idx="102">
                  <c:v>41243</c:v>
                </c:pt>
                <c:pt idx="103">
                  <c:v>41274</c:v>
                </c:pt>
                <c:pt idx="104">
                  <c:v>41305</c:v>
                </c:pt>
                <c:pt idx="105">
                  <c:v>41333</c:v>
                </c:pt>
                <c:pt idx="106">
                  <c:v>41364</c:v>
                </c:pt>
                <c:pt idx="107">
                  <c:v>41394</c:v>
                </c:pt>
                <c:pt idx="108">
                  <c:v>41425</c:v>
                </c:pt>
                <c:pt idx="109">
                  <c:v>41455</c:v>
                </c:pt>
                <c:pt idx="110">
                  <c:v>41486</c:v>
                </c:pt>
                <c:pt idx="111">
                  <c:v>41517</c:v>
                </c:pt>
                <c:pt idx="112">
                  <c:v>41547</c:v>
                </c:pt>
                <c:pt idx="113">
                  <c:v>41578</c:v>
                </c:pt>
                <c:pt idx="114">
                  <c:v>41608</c:v>
                </c:pt>
                <c:pt idx="115">
                  <c:v>41639</c:v>
                </c:pt>
                <c:pt idx="116">
                  <c:v>41670</c:v>
                </c:pt>
                <c:pt idx="117">
                  <c:v>41698</c:v>
                </c:pt>
                <c:pt idx="118">
                  <c:v>41729</c:v>
                </c:pt>
                <c:pt idx="119">
                  <c:v>41759</c:v>
                </c:pt>
                <c:pt idx="120">
                  <c:v>41790</c:v>
                </c:pt>
                <c:pt idx="121">
                  <c:v>41820</c:v>
                </c:pt>
                <c:pt idx="122">
                  <c:v>41851</c:v>
                </c:pt>
                <c:pt idx="123">
                  <c:v>41882</c:v>
                </c:pt>
                <c:pt idx="124">
                  <c:v>41912</c:v>
                </c:pt>
                <c:pt idx="125">
                  <c:v>41943</c:v>
                </c:pt>
                <c:pt idx="126">
                  <c:v>41973</c:v>
                </c:pt>
                <c:pt idx="127">
                  <c:v>42004</c:v>
                </c:pt>
                <c:pt idx="128">
                  <c:v>42035</c:v>
                </c:pt>
                <c:pt idx="129">
                  <c:v>42063</c:v>
                </c:pt>
                <c:pt idx="130">
                  <c:v>42094</c:v>
                </c:pt>
                <c:pt idx="131">
                  <c:v>42124</c:v>
                </c:pt>
                <c:pt idx="132">
                  <c:v>42155</c:v>
                </c:pt>
                <c:pt idx="133">
                  <c:v>42185</c:v>
                </c:pt>
                <c:pt idx="134">
                  <c:v>42216</c:v>
                </c:pt>
                <c:pt idx="135">
                  <c:v>42247</c:v>
                </c:pt>
                <c:pt idx="136">
                  <c:v>42277</c:v>
                </c:pt>
                <c:pt idx="137">
                  <c:v>42308</c:v>
                </c:pt>
                <c:pt idx="138">
                  <c:v>42338</c:v>
                </c:pt>
                <c:pt idx="139">
                  <c:v>42369</c:v>
                </c:pt>
                <c:pt idx="140">
                  <c:v>42400</c:v>
                </c:pt>
                <c:pt idx="141">
                  <c:v>42429</c:v>
                </c:pt>
                <c:pt idx="142">
                  <c:v>42460</c:v>
                </c:pt>
                <c:pt idx="143">
                  <c:v>42490</c:v>
                </c:pt>
                <c:pt idx="144">
                  <c:v>42521</c:v>
                </c:pt>
                <c:pt idx="145">
                  <c:v>42551</c:v>
                </c:pt>
                <c:pt idx="146">
                  <c:v>42582</c:v>
                </c:pt>
                <c:pt idx="147">
                  <c:v>42613</c:v>
                </c:pt>
                <c:pt idx="148">
                  <c:v>42643</c:v>
                </c:pt>
                <c:pt idx="149">
                  <c:v>42674</c:v>
                </c:pt>
                <c:pt idx="150">
                  <c:v>42704</c:v>
                </c:pt>
                <c:pt idx="151">
                  <c:v>42735</c:v>
                </c:pt>
                <c:pt idx="152">
                  <c:v>42766</c:v>
                </c:pt>
                <c:pt idx="153">
                  <c:v>42794</c:v>
                </c:pt>
                <c:pt idx="154">
                  <c:v>42825</c:v>
                </c:pt>
                <c:pt idx="155">
                  <c:v>42855</c:v>
                </c:pt>
                <c:pt idx="156">
                  <c:v>42886</c:v>
                </c:pt>
                <c:pt idx="157">
                  <c:v>42916</c:v>
                </c:pt>
                <c:pt idx="158">
                  <c:v>42947</c:v>
                </c:pt>
                <c:pt idx="159">
                  <c:v>42978</c:v>
                </c:pt>
                <c:pt idx="160">
                  <c:v>43008</c:v>
                </c:pt>
                <c:pt idx="161">
                  <c:v>43039</c:v>
                </c:pt>
                <c:pt idx="162">
                  <c:v>43069</c:v>
                </c:pt>
                <c:pt idx="163">
                  <c:v>43100</c:v>
                </c:pt>
                <c:pt idx="164">
                  <c:v>43131</c:v>
                </c:pt>
                <c:pt idx="165">
                  <c:v>43159</c:v>
                </c:pt>
                <c:pt idx="166">
                  <c:v>43190</c:v>
                </c:pt>
                <c:pt idx="167">
                  <c:v>43220</c:v>
                </c:pt>
                <c:pt idx="168">
                  <c:v>43251</c:v>
                </c:pt>
                <c:pt idx="169">
                  <c:v>43281</c:v>
                </c:pt>
                <c:pt idx="170">
                  <c:v>43312</c:v>
                </c:pt>
                <c:pt idx="171">
                  <c:v>43343</c:v>
                </c:pt>
                <c:pt idx="172">
                  <c:v>43373</c:v>
                </c:pt>
                <c:pt idx="173">
                  <c:v>43404</c:v>
                </c:pt>
                <c:pt idx="174">
                  <c:v>43434</c:v>
                </c:pt>
                <c:pt idx="175">
                  <c:v>43465</c:v>
                </c:pt>
                <c:pt idx="176">
                  <c:v>43496</c:v>
                </c:pt>
                <c:pt idx="177">
                  <c:v>43524</c:v>
                </c:pt>
                <c:pt idx="178">
                  <c:v>43555</c:v>
                </c:pt>
                <c:pt idx="179">
                  <c:v>43585</c:v>
                </c:pt>
                <c:pt idx="180">
                  <c:v>43616</c:v>
                </c:pt>
                <c:pt idx="181">
                  <c:v>43646</c:v>
                </c:pt>
                <c:pt idx="182">
                  <c:v>43677</c:v>
                </c:pt>
                <c:pt idx="183">
                  <c:v>43708</c:v>
                </c:pt>
                <c:pt idx="184">
                  <c:v>43738</c:v>
                </c:pt>
                <c:pt idx="185">
                  <c:v>43769</c:v>
                </c:pt>
                <c:pt idx="186">
                  <c:v>43799</c:v>
                </c:pt>
                <c:pt idx="187">
                  <c:v>43830</c:v>
                </c:pt>
                <c:pt idx="188">
                  <c:v>43861</c:v>
                </c:pt>
                <c:pt idx="189">
                  <c:v>43890</c:v>
                </c:pt>
                <c:pt idx="190">
                  <c:v>43921</c:v>
                </c:pt>
                <c:pt idx="191">
                  <c:v>43951</c:v>
                </c:pt>
                <c:pt idx="192">
                  <c:v>43982</c:v>
                </c:pt>
                <c:pt idx="193">
                  <c:v>44012</c:v>
                </c:pt>
                <c:pt idx="194">
                  <c:v>44043</c:v>
                </c:pt>
                <c:pt idx="195">
                  <c:v>44074</c:v>
                </c:pt>
                <c:pt idx="196">
                  <c:v>44104</c:v>
                </c:pt>
                <c:pt idx="197">
                  <c:v>44135</c:v>
                </c:pt>
                <c:pt idx="198">
                  <c:v>44165</c:v>
                </c:pt>
                <c:pt idx="199">
                  <c:v>44196</c:v>
                </c:pt>
                <c:pt idx="200">
                  <c:v>44227</c:v>
                </c:pt>
                <c:pt idx="201">
                  <c:v>44255</c:v>
                </c:pt>
                <c:pt idx="202">
                  <c:v>44286</c:v>
                </c:pt>
                <c:pt idx="203">
                  <c:v>44316</c:v>
                </c:pt>
                <c:pt idx="204">
                  <c:v>44347</c:v>
                </c:pt>
                <c:pt idx="205">
                  <c:v>44377</c:v>
                </c:pt>
                <c:pt idx="206">
                  <c:v>44408</c:v>
                </c:pt>
                <c:pt idx="207">
                  <c:v>44439</c:v>
                </c:pt>
                <c:pt idx="208">
                  <c:v>44469</c:v>
                </c:pt>
                <c:pt idx="209">
                  <c:v>44500</c:v>
                </c:pt>
                <c:pt idx="210">
                  <c:v>44530</c:v>
                </c:pt>
                <c:pt idx="211">
                  <c:v>44561</c:v>
                </c:pt>
                <c:pt idx="212">
                  <c:v>44592</c:v>
                </c:pt>
                <c:pt idx="213">
                  <c:v>44620</c:v>
                </c:pt>
                <c:pt idx="214">
                  <c:v>44651</c:v>
                </c:pt>
                <c:pt idx="215">
                  <c:v>44681</c:v>
                </c:pt>
                <c:pt idx="216">
                  <c:v>44712</c:v>
                </c:pt>
                <c:pt idx="217">
                  <c:v>44742</c:v>
                </c:pt>
                <c:pt idx="218">
                  <c:v>44773</c:v>
                </c:pt>
                <c:pt idx="219">
                  <c:v>44804</c:v>
                </c:pt>
                <c:pt idx="220">
                  <c:v>44834</c:v>
                </c:pt>
                <c:pt idx="221">
                  <c:v>44865</c:v>
                </c:pt>
                <c:pt idx="222">
                  <c:v>44895</c:v>
                </c:pt>
                <c:pt idx="223">
                  <c:v>44926</c:v>
                </c:pt>
                <c:pt idx="224">
                  <c:v>44957</c:v>
                </c:pt>
                <c:pt idx="225">
                  <c:v>44985</c:v>
                </c:pt>
                <c:pt idx="226">
                  <c:v>45016</c:v>
                </c:pt>
                <c:pt idx="227">
                  <c:v>45046</c:v>
                </c:pt>
                <c:pt idx="228">
                  <c:v>45077</c:v>
                </c:pt>
                <c:pt idx="229">
                  <c:v>45107</c:v>
                </c:pt>
                <c:pt idx="230">
                  <c:v>45138</c:v>
                </c:pt>
                <c:pt idx="231">
                  <c:v>45169</c:v>
                </c:pt>
                <c:pt idx="232">
                  <c:v>45199</c:v>
                </c:pt>
                <c:pt idx="233">
                  <c:v>45230</c:v>
                </c:pt>
                <c:pt idx="234">
                  <c:v>45260</c:v>
                </c:pt>
                <c:pt idx="235">
                  <c:v>45291</c:v>
                </c:pt>
                <c:pt idx="236">
                  <c:v>45322</c:v>
                </c:pt>
                <c:pt idx="237">
                  <c:v>45351</c:v>
                </c:pt>
                <c:pt idx="238">
                  <c:v>45382</c:v>
                </c:pt>
                <c:pt idx="239">
                  <c:v>45412</c:v>
                </c:pt>
              </c:numCache>
            </c:numRef>
          </c:cat>
          <c:val>
            <c:numRef>
              <c:f>'Metro_zhvi_uc_sfr_tier_0.33_0.6'!$BF$2:$KK$2</c:f>
              <c:numCache>
                <c:formatCode>General</c:formatCode>
                <c:ptCount val="240"/>
                <c:pt idx="0">
                  <c:v>166079.609215709</c:v>
                </c:pt>
                <c:pt idx="1">
                  <c:v>167617.327913582</c:v>
                </c:pt>
                <c:pt idx="2">
                  <c:v>169277.97889793399</c:v>
                </c:pt>
                <c:pt idx="3">
                  <c:v>170961.337812593</c:v>
                </c:pt>
                <c:pt idx="4">
                  <c:v>172622.00660487299</c:v>
                </c:pt>
                <c:pt idx="5">
                  <c:v>174211.95599901199</c:v>
                </c:pt>
                <c:pt idx="6">
                  <c:v>175707.03755713499</c:v>
                </c:pt>
                <c:pt idx="7">
                  <c:v>177178.52702088299</c:v>
                </c:pt>
                <c:pt idx="8">
                  <c:v>178602.93349780099</c:v>
                </c:pt>
                <c:pt idx="9">
                  <c:v>180050.46501438899</c:v>
                </c:pt>
                <c:pt idx="10">
                  <c:v>181537.99104848201</c:v>
                </c:pt>
                <c:pt idx="11">
                  <c:v>183209.67405258401</c:v>
                </c:pt>
                <c:pt idx="12">
                  <c:v>184984.54887111601</c:v>
                </c:pt>
                <c:pt idx="13">
                  <c:v>186848.63182947101</c:v>
                </c:pt>
                <c:pt idx="14">
                  <c:v>188725.31132638201</c:v>
                </c:pt>
                <c:pt idx="15">
                  <c:v>190623.39573187401</c:v>
                </c:pt>
                <c:pt idx="16">
                  <c:v>192489.02698626099</c:v>
                </c:pt>
                <c:pt idx="17">
                  <c:v>194258.51404196699</c:v>
                </c:pt>
                <c:pt idx="18">
                  <c:v>195880.63726803599</c:v>
                </c:pt>
                <c:pt idx="19">
                  <c:v>197348.980078169</c:v>
                </c:pt>
                <c:pt idx="20">
                  <c:v>198605.54274966201</c:v>
                </c:pt>
                <c:pt idx="21">
                  <c:v>199774.24918802801</c:v>
                </c:pt>
                <c:pt idx="22">
                  <c:v>200950.05828683599</c:v>
                </c:pt>
                <c:pt idx="23">
                  <c:v>202210.430739162</c:v>
                </c:pt>
                <c:pt idx="24">
                  <c:v>203455.66228151799</c:v>
                </c:pt>
                <c:pt idx="25">
                  <c:v>204561.01378092301</c:v>
                </c:pt>
                <c:pt idx="26">
                  <c:v>205440.23733951399</c:v>
                </c:pt>
                <c:pt idx="27">
                  <c:v>206130.59458901201</c:v>
                </c:pt>
                <c:pt idx="28">
                  <c:v>206599.87657825401</c:v>
                </c:pt>
                <c:pt idx="29">
                  <c:v>206949.20276038899</c:v>
                </c:pt>
                <c:pt idx="30">
                  <c:v>207148.219177486</c:v>
                </c:pt>
                <c:pt idx="31">
                  <c:v>207283.70630423201</c:v>
                </c:pt>
                <c:pt idx="32">
                  <c:v>207355.58722400799</c:v>
                </c:pt>
                <c:pt idx="33">
                  <c:v>207428.81217511301</c:v>
                </c:pt>
                <c:pt idx="34">
                  <c:v>207494.443204882</c:v>
                </c:pt>
                <c:pt idx="35">
                  <c:v>207566.07888725901</c:v>
                </c:pt>
                <c:pt idx="36">
                  <c:v>207525.84212619599</c:v>
                </c:pt>
                <c:pt idx="37">
                  <c:v>207319.45756892199</c:v>
                </c:pt>
                <c:pt idx="38">
                  <c:v>206890.16160183001</c:v>
                </c:pt>
                <c:pt idx="39">
                  <c:v>206373.09633310401</c:v>
                </c:pt>
                <c:pt idx="40">
                  <c:v>205745.48496135999</c:v>
                </c:pt>
                <c:pt idx="41">
                  <c:v>205065.60963334801</c:v>
                </c:pt>
                <c:pt idx="42">
                  <c:v>204240.00742250201</c:v>
                </c:pt>
                <c:pt idx="43">
                  <c:v>203361.339775878</c:v>
                </c:pt>
                <c:pt idx="44">
                  <c:v>202343.77382577999</c:v>
                </c:pt>
                <c:pt idx="45">
                  <c:v>201221.584587533</c:v>
                </c:pt>
                <c:pt idx="46">
                  <c:v>199957.50727625101</c:v>
                </c:pt>
                <c:pt idx="47">
                  <c:v>198593.24028527399</c:v>
                </c:pt>
                <c:pt idx="48">
                  <c:v>197167.31090764</c:v>
                </c:pt>
                <c:pt idx="49">
                  <c:v>195659.99511555501</c:v>
                </c:pt>
                <c:pt idx="50">
                  <c:v>194046.63429661799</c:v>
                </c:pt>
                <c:pt idx="51">
                  <c:v>192248.32127961301</c:v>
                </c:pt>
                <c:pt idx="52">
                  <c:v>190426.26543408699</c:v>
                </c:pt>
                <c:pt idx="53">
                  <c:v>188648.55941944601</c:v>
                </c:pt>
                <c:pt idx="54">
                  <c:v>186905.41404969199</c:v>
                </c:pt>
                <c:pt idx="55">
                  <c:v>185174.75400777801</c:v>
                </c:pt>
                <c:pt idx="56">
                  <c:v>183481.44236949401</c:v>
                </c:pt>
                <c:pt idx="57">
                  <c:v>182038.00948271601</c:v>
                </c:pt>
                <c:pt idx="58">
                  <c:v>180716.23350844099</c:v>
                </c:pt>
                <c:pt idx="59">
                  <c:v>179473.645495804</c:v>
                </c:pt>
                <c:pt idx="60">
                  <c:v>178216.93544803301</c:v>
                </c:pt>
                <c:pt idx="61">
                  <c:v>177032.555650344</c:v>
                </c:pt>
                <c:pt idx="62">
                  <c:v>175962.460603382</c:v>
                </c:pt>
                <c:pt idx="63">
                  <c:v>174974.051419489</c:v>
                </c:pt>
                <c:pt idx="64">
                  <c:v>174065.76010402801</c:v>
                </c:pt>
                <c:pt idx="65">
                  <c:v>173322.02410332201</c:v>
                </c:pt>
                <c:pt idx="66">
                  <c:v>172905.90010232999</c:v>
                </c:pt>
                <c:pt idx="67">
                  <c:v>172722.41830955</c:v>
                </c:pt>
                <c:pt idx="68">
                  <c:v>172667.55124440501</c:v>
                </c:pt>
                <c:pt idx="69">
                  <c:v>172607.04131132999</c:v>
                </c:pt>
                <c:pt idx="70">
                  <c:v>172618.049224819</c:v>
                </c:pt>
                <c:pt idx="71">
                  <c:v>172737.15402254299</c:v>
                </c:pt>
                <c:pt idx="72">
                  <c:v>172819.08826615001</c:v>
                </c:pt>
                <c:pt idx="73">
                  <c:v>172704.456375273</c:v>
                </c:pt>
                <c:pt idx="74">
                  <c:v>172198.72495991201</c:v>
                </c:pt>
                <c:pt idx="75">
                  <c:v>171434.236086016</c:v>
                </c:pt>
                <c:pt idx="76">
                  <c:v>170474.88776279899</c:v>
                </c:pt>
                <c:pt idx="77">
                  <c:v>169479.07990253501</c:v>
                </c:pt>
                <c:pt idx="78">
                  <c:v>168464.725196671</c:v>
                </c:pt>
                <c:pt idx="79">
                  <c:v>167514.026695434</c:v>
                </c:pt>
                <c:pt idx="80">
                  <c:v>166630.844149463</c:v>
                </c:pt>
                <c:pt idx="81">
                  <c:v>165808.616050312</c:v>
                </c:pt>
                <c:pt idx="82">
                  <c:v>165029.447573713</c:v>
                </c:pt>
                <c:pt idx="83">
                  <c:v>164215.32042275</c:v>
                </c:pt>
                <c:pt idx="84">
                  <c:v>163366.93241494801</c:v>
                </c:pt>
                <c:pt idx="85">
                  <c:v>162535.35780885199</c:v>
                </c:pt>
                <c:pt idx="86">
                  <c:v>161841.26301031699</c:v>
                </c:pt>
                <c:pt idx="87">
                  <c:v>161260.16661479199</c:v>
                </c:pt>
                <c:pt idx="88">
                  <c:v>160765.63286473899</c:v>
                </c:pt>
                <c:pt idx="89">
                  <c:v>160273.791638703</c:v>
                </c:pt>
                <c:pt idx="90">
                  <c:v>159849.84757074399</c:v>
                </c:pt>
                <c:pt idx="91">
                  <c:v>159479.95261792501</c:v>
                </c:pt>
                <c:pt idx="92">
                  <c:v>159254.82829888101</c:v>
                </c:pt>
                <c:pt idx="93">
                  <c:v>159247.57087716699</c:v>
                </c:pt>
                <c:pt idx="94">
                  <c:v>159476.03327623301</c:v>
                </c:pt>
                <c:pt idx="95">
                  <c:v>159856.30059455801</c:v>
                </c:pt>
                <c:pt idx="96">
                  <c:v>160305.340403451</c:v>
                </c:pt>
                <c:pt idx="97">
                  <c:v>160827.23102500199</c:v>
                </c:pt>
                <c:pt idx="98">
                  <c:v>161388.64016133</c:v>
                </c:pt>
                <c:pt idx="99">
                  <c:v>161868.032793497</c:v>
                </c:pt>
                <c:pt idx="100">
                  <c:v>162419.687470818</c:v>
                </c:pt>
                <c:pt idx="101">
                  <c:v>163019.735851256</c:v>
                </c:pt>
                <c:pt idx="102">
                  <c:v>163733.97164937301</c:v>
                </c:pt>
                <c:pt idx="103">
                  <c:v>164476.477779195</c:v>
                </c:pt>
                <c:pt idx="104">
                  <c:v>165315.98869226</c:v>
                </c:pt>
                <c:pt idx="105">
                  <c:v>166217.995801243</c:v>
                </c:pt>
                <c:pt idx="106">
                  <c:v>167162.766453958</c:v>
                </c:pt>
                <c:pt idx="107">
                  <c:v>168195.02208356999</c:v>
                </c:pt>
                <c:pt idx="108">
                  <c:v>169406.27038379601</c:v>
                </c:pt>
                <c:pt idx="109">
                  <c:v>170754.378481672</c:v>
                </c:pt>
                <c:pt idx="110">
                  <c:v>171977.492297199</c:v>
                </c:pt>
                <c:pt idx="111">
                  <c:v>173170.032255656</c:v>
                </c:pt>
                <c:pt idx="112">
                  <c:v>174239.37161611699</c:v>
                </c:pt>
                <c:pt idx="113">
                  <c:v>175429.17992956299</c:v>
                </c:pt>
                <c:pt idx="114">
                  <c:v>176392.50599234199</c:v>
                </c:pt>
                <c:pt idx="115">
                  <c:v>177286.511342187</c:v>
                </c:pt>
                <c:pt idx="116">
                  <c:v>178067.346971822</c:v>
                </c:pt>
                <c:pt idx="117">
                  <c:v>178900.94079332199</c:v>
                </c:pt>
                <c:pt idx="118">
                  <c:v>179734.02614216201</c:v>
                </c:pt>
                <c:pt idx="119">
                  <c:v>180565.42280531299</c:v>
                </c:pt>
                <c:pt idx="120">
                  <c:v>181523.86913214999</c:v>
                </c:pt>
                <c:pt idx="121">
                  <c:v>182379.71363976601</c:v>
                </c:pt>
                <c:pt idx="122">
                  <c:v>183224.46485165201</c:v>
                </c:pt>
                <c:pt idx="123">
                  <c:v>183872.85908628299</c:v>
                </c:pt>
                <c:pt idx="124">
                  <c:v>184482.108454756</c:v>
                </c:pt>
                <c:pt idx="125">
                  <c:v>184880.37187964501</c:v>
                </c:pt>
                <c:pt idx="126">
                  <c:v>185399.508477539</c:v>
                </c:pt>
                <c:pt idx="127">
                  <c:v>186036.99296126401</c:v>
                </c:pt>
                <c:pt idx="128">
                  <c:v>186833.63747009801</c:v>
                </c:pt>
                <c:pt idx="129">
                  <c:v>187637.872201555</c:v>
                </c:pt>
                <c:pt idx="130">
                  <c:v>188458.302467459</c:v>
                </c:pt>
                <c:pt idx="131">
                  <c:v>189359.922069149</c:v>
                </c:pt>
                <c:pt idx="132">
                  <c:v>190351.97441162699</c:v>
                </c:pt>
                <c:pt idx="133">
                  <c:v>191312.67364747799</c:v>
                </c:pt>
                <c:pt idx="134">
                  <c:v>192304.01521306601</c:v>
                </c:pt>
                <c:pt idx="135">
                  <c:v>193341.41982727699</c:v>
                </c:pt>
                <c:pt idx="136">
                  <c:v>194488.73354196001</c:v>
                </c:pt>
                <c:pt idx="137">
                  <c:v>195686.332744318</c:v>
                </c:pt>
                <c:pt idx="138">
                  <c:v>196755.675845383</c:v>
                </c:pt>
                <c:pt idx="139">
                  <c:v>197815.09102764801</c:v>
                </c:pt>
                <c:pt idx="140">
                  <c:v>198962.836293047</c:v>
                </c:pt>
                <c:pt idx="141">
                  <c:v>200109.96996833201</c:v>
                </c:pt>
                <c:pt idx="142">
                  <c:v>200953.64479959101</c:v>
                </c:pt>
                <c:pt idx="143">
                  <c:v>201719.21124790201</c:v>
                </c:pt>
                <c:pt idx="144">
                  <c:v>202494.55970213801</c:v>
                </c:pt>
                <c:pt idx="145">
                  <c:v>203440.60467208599</c:v>
                </c:pt>
                <c:pt idx="146">
                  <c:v>204170.679096573</c:v>
                </c:pt>
                <c:pt idx="147">
                  <c:v>204862.25079899799</c:v>
                </c:pt>
                <c:pt idx="148">
                  <c:v>205624.15102433899</c:v>
                </c:pt>
                <c:pt idx="149">
                  <c:v>206570.777964212</c:v>
                </c:pt>
                <c:pt idx="150">
                  <c:v>207606.723989105</c:v>
                </c:pt>
                <c:pt idx="151">
                  <c:v>208702.884724081</c:v>
                </c:pt>
                <c:pt idx="152">
                  <c:v>209799.24895072001</c:v>
                </c:pt>
                <c:pt idx="153">
                  <c:v>210936.185862624</c:v>
                </c:pt>
                <c:pt idx="154">
                  <c:v>212104.63308950499</c:v>
                </c:pt>
                <c:pt idx="155">
                  <c:v>213386.90388697499</c:v>
                </c:pt>
                <c:pt idx="156">
                  <c:v>214548.682694961</c:v>
                </c:pt>
                <c:pt idx="157">
                  <c:v>215635.91181852701</c:v>
                </c:pt>
                <c:pt idx="158">
                  <c:v>216552.87183478</c:v>
                </c:pt>
                <c:pt idx="159">
                  <c:v>217478.85352159201</c:v>
                </c:pt>
                <c:pt idx="160">
                  <c:v>218451.192876549</c:v>
                </c:pt>
                <c:pt idx="161">
                  <c:v>219561.15414712101</c:v>
                </c:pt>
                <c:pt idx="162">
                  <c:v>220771.00340399399</c:v>
                </c:pt>
                <c:pt idx="163">
                  <c:v>222033.448908516</c:v>
                </c:pt>
                <c:pt idx="164">
                  <c:v>223290.48372302199</c:v>
                </c:pt>
                <c:pt idx="165">
                  <c:v>224502.20660611</c:v>
                </c:pt>
                <c:pt idx="166">
                  <c:v>225899.986507756</c:v>
                </c:pt>
                <c:pt idx="167">
                  <c:v>227167.20680007801</c:v>
                </c:pt>
                <c:pt idx="168">
                  <c:v>228398.59548996401</c:v>
                </c:pt>
                <c:pt idx="169">
                  <c:v>229302.919844038</c:v>
                </c:pt>
                <c:pt idx="170">
                  <c:v>230435.90929099501</c:v>
                </c:pt>
                <c:pt idx="171">
                  <c:v>231520.21493695301</c:v>
                </c:pt>
                <c:pt idx="172">
                  <c:v>232602.69763947299</c:v>
                </c:pt>
                <c:pt idx="173">
                  <c:v>233339.999421104</c:v>
                </c:pt>
                <c:pt idx="174">
                  <c:v>234085.74419947699</c:v>
                </c:pt>
                <c:pt idx="175">
                  <c:v>234889.49387251399</c:v>
                </c:pt>
                <c:pt idx="176">
                  <c:v>235879.635409365</c:v>
                </c:pt>
                <c:pt idx="177">
                  <c:v>237046.53505793499</c:v>
                </c:pt>
                <c:pt idx="178">
                  <c:v>238305.39648164701</c:v>
                </c:pt>
                <c:pt idx="179">
                  <c:v>239439.54556884401</c:v>
                </c:pt>
                <c:pt idx="180">
                  <c:v>240295.963613967</c:v>
                </c:pt>
                <c:pt idx="181">
                  <c:v>241048.89750969401</c:v>
                </c:pt>
                <c:pt idx="182">
                  <c:v>241743.81714169099</c:v>
                </c:pt>
                <c:pt idx="183">
                  <c:v>242498.73634198899</c:v>
                </c:pt>
                <c:pt idx="184">
                  <c:v>243161.227866423</c:v>
                </c:pt>
                <c:pt idx="185">
                  <c:v>244068.077739659</c:v>
                </c:pt>
                <c:pt idx="186">
                  <c:v>245281.78137176199</c:v>
                </c:pt>
                <c:pt idx="187">
                  <c:v>246695.376048996</c:v>
                </c:pt>
                <c:pt idx="188">
                  <c:v>248218.96728571199</c:v>
                </c:pt>
                <c:pt idx="189">
                  <c:v>249710.39152735801</c:v>
                </c:pt>
                <c:pt idx="190">
                  <c:v>251276.31149916799</c:v>
                </c:pt>
                <c:pt idx="191">
                  <c:v>252644.75654912001</c:v>
                </c:pt>
                <c:pt idx="192">
                  <c:v>253430.293459865</c:v>
                </c:pt>
                <c:pt idx="193">
                  <c:v>253894.60110354901</c:v>
                </c:pt>
                <c:pt idx="194">
                  <c:v>254650.65990489299</c:v>
                </c:pt>
                <c:pt idx="195">
                  <c:v>256393.01957109699</c:v>
                </c:pt>
                <c:pt idx="196">
                  <c:v>259334.87256907899</c:v>
                </c:pt>
                <c:pt idx="197">
                  <c:v>262890.92949038203</c:v>
                </c:pt>
                <c:pt idx="198">
                  <c:v>266887.83534944803</c:v>
                </c:pt>
                <c:pt idx="199">
                  <c:v>270767.90149564901</c:v>
                </c:pt>
                <c:pt idx="200">
                  <c:v>274518.12533316598</c:v>
                </c:pt>
                <c:pt idx="201">
                  <c:v>278364.408330851</c:v>
                </c:pt>
                <c:pt idx="202">
                  <c:v>282367.62169187702</c:v>
                </c:pt>
                <c:pt idx="203">
                  <c:v>286716.02479489503</c:v>
                </c:pt>
                <c:pt idx="204">
                  <c:v>291500.16581546701</c:v>
                </c:pt>
                <c:pt idx="205">
                  <c:v>296632.13591271598</c:v>
                </c:pt>
                <c:pt idx="206">
                  <c:v>301193.27092995401</c:v>
                </c:pt>
                <c:pt idx="207">
                  <c:v>304371.215543403</c:v>
                </c:pt>
                <c:pt idx="208">
                  <c:v>306231.75071773003</c:v>
                </c:pt>
                <c:pt idx="209">
                  <c:v>308063.959431405</c:v>
                </c:pt>
                <c:pt idx="210">
                  <c:v>310629.88220460003</c:v>
                </c:pt>
                <c:pt idx="211">
                  <c:v>313841.566133357</c:v>
                </c:pt>
                <c:pt idx="212">
                  <c:v>318353.07823423599</c:v>
                </c:pt>
                <c:pt idx="213">
                  <c:v>323794.20861278899</c:v>
                </c:pt>
                <c:pt idx="214">
                  <c:v>330195.43104742299</c:v>
                </c:pt>
                <c:pt idx="215">
                  <c:v>336539.49980673601</c:v>
                </c:pt>
                <c:pt idx="216">
                  <c:v>342180.35999905301</c:v>
                </c:pt>
                <c:pt idx="217">
                  <c:v>346873.21689370199</c:v>
                </c:pt>
                <c:pt idx="218">
                  <c:v>349331.19256217801</c:v>
                </c:pt>
                <c:pt idx="219">
                  <c:v>349694.48781239497</c:v>
                </c:pt>
                <c:pt idx="220">
                  <c:v>348396.38965545798</c:v>
                </c:pt>
                <c:pt idx="221">
                  <c:v>347129.90773499198</c:v>
                </c:pt>
                <c:pt idx="222">
                  <c:v>346056.41971991002</c:v>
                </c:pt>
                <c:pt idx="223">
                  <c:v>345081.26075675897</c:v>
                </c:pt>
                <c:pt idx="224">
                  <c:v>343869.58671069302</c:v>
                </c:pt>
                <c:pt idx="225">
                  <c:v>343041.62751204701</c:v>
                </c:pt>
                <c:pt idx="226">
                  <c:v>343084.03071130899</c:v>
                </c:pt>
                <c:pt idx="227">
                  <c:v>344153.75515649002</c:v>
                </c:pt>
                <c:pt idx="228">
                  <c:v>345877.40119464602</c:v>
                </c:pt>
                <c:pt idx="229">
                  <c:v>347880.633995243</c:v>
                </c:pt>
                <c:pt idx="230">
                  <c:v>349666.12240152899</c:v>
                </c:pt>
                <c:pt idx="231">
                  <c:v>351287.39099525299</c:v>
                </c:pt>
                <c:pt idx="232">
                  <c:v>352485.31039099599</c:v>
                </c:pt>
                <c:pt idx="233">
                  <c:v>353380.982857992</c:v>
                </c:pt>
                <c:pt idx="234">
                  <c:v>354030.11401713401</c:v>
                </c:pt>
                <c:pt idx="235">
                  <c:v>354504.82524158701</c:v>
                </c:pt>
                <c:pt idx="236">
                  <c:v>354958.936049385</c:v>
                </c:pt>
                <c:pt idx="237">
                  <c:v>355795.10822984698</c:v>
                </c:pt>
                <c:pt idx="238">
                  <c:v>357376.67734463798</c:v>
                </c:pt>
                <c:pt idx="239">
                  <c:v>359320.107738311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C14-4EEF-9871-D1CB92139D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9464767"/>
        <c:axId val="339456607"/>
      </c:lineChart>
      <c:dateAx>
        <c:axId val="339464767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456607"/>
        <c:crosses val="autoZero"/>
        <c:auto val="1"/>
        <c:lblOffset val="100"/>
        <c:baseTimeUnit val="months"/>
        <c:majorUnit val="6"/>
        <c:majorTimeUnit val="months"/>
      </c:dateAx>
      <c:valAx>
        <c:axId val="339456607"/>
        <c:scaling>
          <c:orientation val="minMax"/>
          <c:max val="400000"/>
          <c:min val="1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464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499705470281232E-2"/>
          <c:y val="2.4365482233502538E-2"/>
          <c:w val="0.92231390518599399"/>
          <c:h val="0.65649338502737919"/>
        </c:manualLayout>
      </c:layout>
      <c:lineChart>
        <c:grouping val="standard"/>
        <c:varyColors val="0"/>
        <c:ser>
          <c:idx val="0"/>
          <c:order val="0"/>
          <c:tx>
            <c:v>CPI Shelter Price Index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'FRED Graph'!$A$46:$A$121</c:f>
              <c:numCache>
                <c:formatCode>[$-409]mmm\-yy;@</c:formatCode>
                <c:ptCount val="76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  <c:pt idx="59">
                  <c:v>44896</c:v>
                </c:pt>
                <c:pt idx="60">
                  <c:v>44927</c:v>
                </c:pt>
                <c:pt idx="61">
                  <c:v>44958</c:v>
                </c:pt>
                <c:pt idx="62">
                  <c:v>44986</c:v>
                </c:pt>
                <c:pt idx="63">
                  <c:v>45017</c:v>
                </c:pt>
                <c:pt idx="64">
                  <c:v>45047</c:v>
                </c:pt>
                <c:pt idx="65">
                  <c:v>45078</c:v>
                </c:pt>
                <c:pt idx="66">
                  <c:v>45108</c:v>
                </c:pt>
                <c:pt idx="67">
                  <c:v>45139</c:v>
                </c:pt>
                <c:pt idx="68">
                  <c:v>45170</c:v>
                </c:pt>
                <c:pt idx="69">
                  <c:v>45200</c:v>
                </c:pt>
                <c:pt idx="70">
                  <c:v>45231</c:v>
                </c:pt>
                <c:pt idx="71">
                  <c:v>45261</c:v>
                </c:pt>
                <c:pt idx="72">
                  <c:v>45292</c:v>
                </c:pt>
                <c:pt idx="73">
                  <c:v>45323</c:v>
                </c:pt>
                <c:pt idx="74">
                  <c:v>45352</c:v>
                </c:pt>
                <c:pt idx="75">
                  <c:v>45406</c:v>
                </c:pt>
              </c:numCache>
            </c:numRef>
          </c:cat>
          <c:val>
            <c:numRef>
              <c:f>'FRED Graph'!$D$46:$D$121</c:f>
              <c:numCache>
                <c:formatCode>0.00%</c:formatCode>
                <c:ptCount val="76"/>
                <c:pt idx="0">
                  <c:v>3.21204756117901E-2</c:v>
                </c:pt>
                <c:pt idx="1">
                  <c:v>3.1323100532010706E-2</c:v>
                </c:pt>
                <c:pt idx="2">
                  <c:v>3.3174921698100324E-2</c:v>
                </c:pt>
                <c:pt idx="3">
                  <c:v>3.3637540956445111E-2</c:v>
                </c:pt>
                <c:pt idx="4">
                  <c:v>3.4867992754527455E-2</c:v>
                </c:pt>
                <c:pt idx="5">
                  <c:v>3.3608667126491021E-2</c:v>
                </c:pt>
                <c:pt idx="6">
                  <c:v>3.4846611752375134E-2</c:v>
                </c:pt>
                <c:pt idx="7">
                  <c:v>3.3706474319513902E-2</c:v>
                </c:pt>
                <c:pt idx="8">
                  <c:v>3.283162780144866E-2</c:v>
                </c:pt>
                <c:pt idx="9">
                  <c:v>3.1953300045875377E-2</c:v>
                </c:pt>
                <c:pt idx="10">
                  <c:v>3.2674252728660091E-2</c:v>
                </c:pt>
                <c:pt idx="11">
                  <c:v>3.2291983546496983E-2</c:v>
                </c:pt>
                <c:pt idx="12">
                  <c:v>3.2318068633433006E-2</c:v>
                </c:pt>
                <c:pt idx="13">
                  <c:v>3.3736161359454009E-2</c:v>
                </c:pt>
                <c:pt idx="14">
                  <c:v>3.3694336267507508E-2</c:v>
                </c:pt>
                <c:pt idx="15">
                  <c:v>3.4381348363859976E-2</c:v>
                </c:pt>
                <c:pt idx="16">
                  <c:v>3.3419383437962358E-2</c:v>
                </c:pt>
                <c:pt idx="17">
                  <c:v>3.4989778778921954E-2</c:v>
                </c:pt>
                <c:pt idx="18">
                  <c:v>3.4686040207889013E-2</c:v>
                </c:pt>
                <c:pt idx="19">
                  <c:v>3.3507131552629854E-2</c:v>
                </c:pt>
                <c:pt idx="20">
                  <c:v>3.5108915816779662E-2</c:v>
                </c:pt>
                <c:pt idx="21">
                  <c:v>3.3615096673603295E-2</c:v>
                </c:pt>
                <c:pt idx="22">
                  <c:v>3.3249914064231945E-2</c:v>
                </c:pt>
                <c:pt idx="23">
                  <c:v>3.239011640198064E-2</c:v>
                </c:pt>
                <c:pt idx="24">
                  <c:v>3.3325452709869419E-2</c:v>
                </c:pt>
                <c:pt idx="25">
                  <c:v>3.3125595111092698E-2</c:v>
                </c:pt>
                <c:pt idx="26">
                  <c:v>3.0044212537571058E-2</c:v>
                </c:pt>
                <c:pt idx="27">
                  <c:v>2.610381437006426E-2</c:v>
                </c:pt>
                <c:pt idx="28">
                  <c:v>2.5588943103790784E-2</c:v>
                </c:pt>
                <c:pt idx="29">
                  <c:v>2.3720486990215672E-2</c:v>
                </c:pt>
                <c:pt idx="30">
                  <c:v>2.3401959000294958E-2</c:v>
                </c:pt>
                <c:pt idx="31">
                  <c:v>2.2991745268247321E-2</c:v>
                </c:pt>
                <c:pt idx="32">
                  <c:v>2.0501281135013816E-2</c:v>
                </c:pt>
                <c:pt idx="33">
                  <c:v>2.0345258538744249E-2</c:v>
                </c:pt>
                <c:pt idx="34">
                  <c:v>1.9105864210005929E-2</c:v>
                </c:pt>
                <c:pt idx="35">
                  <c:v>1.8376946131936744E-2</c:v>
                </c:pt>
                <c:pt idx="36">
                  <c:v>1.5947562879713217E-2</c:v>
                </c:pt>
                <c:pt idx="37">
                  <c:v>1.4493602409230144E-2</c:v>
                </c:pt>
                <c:pt idx="38">
                  <c:v>1.6941161970203567E-2</c:v>
                </c:pt>
                <c:pt idx="39">
                  <c:v>2.1016911540346461E-2</c:v>
                </c:pt>
                <c:pt idx="40">
                  <c:v>2.2010431659101437E-2</c:v>
                </c:pt>
                <c:pt idx="41">
                  <c:v>2.5536490575892135E-2</c:v>
                </c:pt>
                <c:pt idx="42">
                  <c:v>2.7802558607940675E-2</c:v>
                </c:pt>
                <c:pt idx="43">
                  <c:v>2.8205489264526706E-2</c:v>
                </c:pt>
                <c:pt idx="44">
                  <c:v>3.1530209059659642E-2</c:v>
                </c:pt>
                <c:pt idx="45">
                  <c:v>3.5053101967384315E-2</c:v>
                </c:pt>
                <c:pt idx="46">
                  <c:v>3.8749260160964694E-2</c:v>
                </c:pt>
                <c:pt idx="47">
                  <c:v>4.1842737844614675E-2</c:v>
                </c:pt>
                <c:pt idx="48">
                  <c:v>4.3567574476632176E-2</c:v>
                </c:pt>
                <c:pt idx="49">
                  <c:v>4.7462787242382065E-2</c:v>
                </c:pt>
                <c:pt idx="50">
                  <c:v>4.9488990494889862E-2</c:v>
                </c:pt>
                <c:pt idx="51">
                  <c:v>5.1238861117148371E-2</c:v>
                </c:pt>
                <c:pt idx="52">
                  <c:v>5.4317963655622137E-2</c:v>
                </c:pt>
                <c:pt idx="53">
                  <c:v>5.6116258796250484E-2</c:v>
                </c:pt>
                <c:pt idx="54">
                  <c:v>5.7790623452702583E-2</c:v>
                </c:pt>
                <c:pt idx="55">
                  <c:v>6.3467584432906232E-2</c:v>
                </c:pt>
                <c:pt idx="56">
                  <c:v>6.6217410123985188E-2</c:v>
                </c:pt>
                <c:pt idx="57">
                  <c:v>6.9121921709235146E-2</c:v>
                </c:pt>
                <c:pt idx="58">
                  <c:v>7.0824583302738775E-2</c:v>
                </c:pt>
                <c:pt idx="59">
                  <c:v>7.4206858636753026E-2</c:v>
                </c:pt>
                <c:pt idx="60">
                  <c:v>7.9000551166636068E-2</c:v>
                </c:pt>
                <c:pt idx="61">
                  <c:v>8.0988101246729283E-2</c:v>
                </c:pt>
                <c:pt idx="62">
                  <c:v>8.1572671682555553E-2</c:v>
                </c:pt>
                <c:pt idx="63">
                  <c:v>8.0942781826639942E-2</c:v>
                </c:pt>
                <c:pt idx="64">
                  <c:v>8.0177639765734554E-2</c:v>
                </c:pt>
                <c:pt idx="65">
                  <c:v>7.7985698036245665E-2</c:v>
                </c:pt>
                <c:pt idx="66">
                  <c:v>7.6734802065210328E-2</c:v>
                </c:pt>
                <c:pt idx="67">
                  <c:v>7.2728341629199944E-2</c:v>
                </c:pt>
                <c:pt idx="68">
                  <c:v>7.1564622823823143E-2</c:v>
                </c:pt>
                <c:pt idx="69">
                  <c:v>6.7313849754891075E-2</c:v>
                </c:pt>
                <c:pt idx="70">
                  <c:v>6.5303670708661166E-2</c:v>
                </c:pt>
                <c:pt idx="71">
                  <c:v>6.1632443056685915E-2</c:v>
                </c:pt>
                <c:pt idx="72">
                  <c:v>6.0683947794453408E-2</c:v>
                </c:pt>
                <c:pt idx="73">
                  <c:v>5.759642786224517E-2</c:v>
                </c:pt>
                <c:pt idx="74">
                  <c:v>5.6462548716032179E-2</c:v>
                </c:pt>
                <c:pt idx="75">
                  <c:v>5.5345691409383724E-2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802-40EC-A77E-29944C51A2FF}"/>
            </c:ext>
          </c:extLst>
        </c:ser>
        <c:ser>
          <c:idx val="1"/>
          <c:order val="1"/>
          <c:tx>
            <c:v>Zillow Asking Rents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'FRED Graph'!$A$46:$A$121</c:f>
              <c:numCache>
                <c:formatCode>[$-409]mmm\-yy;@</c:formatCode>
                <c:ptCount val="76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  <c:pt idx="59">
                  <c:v>44896</c:v>
                </c:pt>
                <c:pt idx="60">
                  <c:v>44927</c:v>
                </c:pt>
                <c:pt idx="61">
                  <c:v>44958</c:v>
                </c:pt>
                <c:pt idx="62">
                  <c:v>44986</c:v>
                </c:pt>
                <c:pt idx="63">
                  <c:v>45017</c:v>
                </c:pt>
                <c:pt idx="64">
                  <c:v>45047</c:v>
                </c:pt>
                <c:pt idx="65">
                  <c:v>45078</c:v>
                </c:pt>
                <c:pt idx="66">
                  <c:v>45108</c:v>
                </c:pt>
                <c:pt idx="67">
                  <c:v>45139</c:v>
                </c:pt>
                <c:pt idx="68">
                  <c:v>45170</c:v>
                </c:pt>
                <c:pt idx="69">
                  <c:v>45200</c:v>
                </c:pt>
                <c:pt idx="70">
                  <c:v>45231</c:v>
                </c:pt>
                <c:pt idx="71">
                  <c:v>45261</c:v>
                </c:pt>
                <c:pt idx="72">
                  <c:v>45292</c:v>
                </c:pt>
                <c:pt idx="73">
                  <c:v>45323</c:v>
                </c:pt>
                <c:pt idx="74">
                  <c:v>45352</c:v>
                </c:pt>
                <c:pt idx="75">
                  <c:v>45406</c:v>
                </c:pt>
              </c:numCache>
            </c:numRef>
          </c:cat>
          <c:val>
            <c:numRef>
              <c:f>'FRED Graph'!$E$46:$E$121</c:f>
              <c:numCache>
                <c:formatCode>0.00%</c:formatCode>
                <c:ptCount val="76"/>
                <c:pt idx="0">
                  <c:v>4.5100484399932306E-2</c:v>
                </c:pt>
                <c:pt idx="1">
                  <c:v>4.3711842504574161E-2</c:v>
                </c:pt>
                <c:pt idx="2">
                  <c:v>4.2847736099254519E-2</c:v>
                </c:pt>
                <c:pt idx="3">
                  <c:v>4.0410799004968689E-2</c:v>
                </c:pt>
                <c:pt idx="4">
                  <c:v>4.1179492880142332E-2</c:v>
                </c:pt>
                <c:pt idx="5">
                  <c:v>4.0350789780620566E-2</c:v>
                </c:pt>
                <c:pt idx="6">
                  <c:v>4.0516921080942403E-2</c:v>
                </c:pt>
                <c:pt idx="7">
                  <c:v>4.0800227412139733E-2</c:v>
                </c:pt>
                <c:pt idx="8">
                  <c:v>4.1852791180216453E-2</c:v>
                </c:pt>
                <c:pt idx="9">
                  <c:v>4.1237740702567249E-2</c:v>
                </c:pt>
                <c:pt idx="10">
                  <c:v>4.1724442147299312E-2</c:v>
                </c:pt>
                <c:pt idx="11">
                  <c:v>4.2165917196668179E-2</c:v>
                </c:pt>
                <c:pt idx="12">
                  <c:v>4.3010358362776779E-2</c:v>
                </c:pt>
                <c:pt idx="13">
                  <c:v>4.2592652769499972E-2</c:v>
                </c:pt>
                <c:pt idx="14">
                  <c:v>4.1555946133584376E-2</c:v>
                </c:pt>
                <c:pt idx="15">
                  <c:v>4.1465635897625308E-2</c:v>
                </c:pt>
                <c:pt idx="16">
                  <c:v>4.1288376259514425E-2</c:v>
                </c:pt>
                <c:pt idx="17">
                  <c:v>4.1993697421766507E-2</c:v>
                </c:pt>
                <c:pt idx="18">
                  <c:v>4.2186515342507835E-2</c:v>
                </c:pt>
                <c:pt idx="19">
                  <c:v>4.2419282539087666E-2</c:v>
                </c:pt>
                <c:pt idx="20">
                  <c:v>4.2440546818766745E-2</c:v>
                </c:pt>
                <c:pt idx="21">
                  <c:v>4.2851956217014653E-2</c:v>
                </c:pt>
                <c:pt idx="22">
                  <c:v>4.2626045169217974E-2</c:v>
                </c:pt>
                <c:pt idx="23">
                  <c:v>4.1560847886477736E-2</c:v>
                </c:pt>
                <c:pt idx="24">
                  <c:v>4.075965699007944E-2</c:v>
                </c:pt>
                <c:pt idx="25">
                  <c:v>4.099494780670998E-2</c:v>
                </c:pt>
                <c:pt idx="26">
                  <c:v>4.1996843183648824E-2</c:v>
                </c:pt>
                <c:pt idx="27">
                  <c:v>4.0413252994739635E-2</c:v>
                </c:pt>
                <c:pt idx="28">
                  <c:v>3.3490407745389028E-2</c:v>
                </c:pt>
                <c:pt idx="29">
                  <c:v>2.5751127185646538E-2</c:v>
                </c:pt>
                <c:pt idx="30">
                  <c:v>2.0067676644344834E-2</c:v>
                </c:pt>
                <c:pt idx="31">
                  <c:v>1.9320543638733589E-2</c:v>
                </c:pt>
                <c:pt idx="32">
                  <c:v>1.8093392772200234E-2</c:v>
                </c:pt>
                <c:pt idx="33">
                  <c:v>1.6660521299806552E-2</c:v>
                </c:pt>
                <c:pt idx="34">
                  <c:v>1.6167228947188139E-2</c:v>
                </c:pt>
                <c:pt idx="35">
                  <c:v>1.7286693755947269E-2</c:v>
                </c:pt>
                <c:pt idx="36">
                  <c:v>1.8069095112871247E-2</c:v>
                </c:pt>
                <c:pt idx="37">
                  <c:v>1.8547513029645524E-2</c:v>
                </c:pt>
                <c:pt idx="38">
                  <c:v>1.8925128899443422E-2</c:v>
                </c:pt>
                <c:pt idx="39">
                  <c:v>2.3370082705278739E-2</c:v>
                </c:pt>
                <c:pt idx="40">
                  <c:v>3.6701636700186224E-2</c:v>
                </c:pt>
                <c:pt idx="41">
                  <c:v>5.5358538068530416E-2</c:v>
                </c:pt>
                <c:pt idx="42">
                  <c:v>7.5619970641491507E-2</c:v>
                </c:pt>
                <c:pt idx="43">
                  <c:v>9.3041434643815313E-2</c:v>
                </c:pt>
                <c:pt idx="44">
                  <c:v>0.11144433659618724</c:v>
                </c:pt>
                <c:pt idx="45">
                  <c:v>0.12887569961134759</c:v>
                </c:pt>
                <c:pt idx="46">
                  <c:v>0.14059854731940602</c:v>
                </c:pt>
                <c:pt idx="47">
                  <c:v>0.14713433439675705</c:v>
                </c:pt>
                <c:pt idx="48">
                  <c:v>0.1520711644519861</c:v>
                </c:pt>
                <c:pt idx="49">
                  <c:v>0.1552798067095047</c:v>
                </c:pt>
                <c:pt idx="50">
                  <c:v>0.15883518490676973</c:v>
                </c:pt>
                <c:pt idx="51">
                  <c:v>0.15820066933390975</c:v>
                </c:pt>
                <c:pt idx="52">
                  <c:v>0.15629175665809369</c:v>
                </c:pt>
                <c:pt idx="53">
                  <c:v>0.15064867505992208</c:v>
                </c:pt>
                <c:pt idx="54">
                  <c:v>0.14295452468186376</c:v>
                </c:pt>
                <c:pt idx="55">
                  <c:v>0.13261636748076877</c:v>
                </c:pt>
                <c:pt idx="56">
                  <c:v>0.11935650963283484</c:v>
                </c:pt>
                <c:pt idx="57">
                  <c:v>0.1056207894574055</c:v>
                </c:pt>
                <c:pt idx="58">
                  <c:v>9.3634762523458814E-2</c:v>
                </c:pt>
                <c:pt idx="59">
                  <c:v>8.3436830946592933E-2</c:v>
                </c:pt>
                <c:pt idx="60">
                  <c:v>7.5248774690620523E-2</c:v>
                </c:pt>
                <c:pt idx="61">
                  <c:v>6.8742502307466369E-2</c:v>
                </c:pt>
                <c:pt idx="62">
                  <c:v>6.245360338798811E-2</c:v>
                </c:pt>
                <c:pt idx="63">
                  <c:v>5.8198223753758382E-2</c:v>
                </c:pt>
                <c:pt idx="64">
                  <c:v>5.2061671207565885E-2</c:v>
                </c:pt>
                <c:pt idx="65">
                  <c:v>4.6527290009292344E-2</c:v>
                </c:pt>
                <c:pt idx="66">
                  <c:v>3.9523450865388776E-2</c:v>
                </c:pt>
                <c:pt idx="67">
                  <c:v>3.503540319342302E-2</c:v>
                </c:pt>
                <c:pt idx="68">
                  <c:v>3.2865425746684274E-2</c:v>
                </c:pt>
                <c:pt idx="69">
                  <c:v>3.2722291587348851E-2</c:v>
                </c:pt>
                <c:pt idx="70">
                  <c:v>3.3620014248530339E-2</c:v>
                </c:pt>
                <c:pt idx="71">
                  <c:v>3.4312373704455057E-2</c:v>
                </c:pt>
                <c:pt idx="72">
                  <c:v>3.4299176791284136E-2</c:v>
                </c:pt>
                <c:pt idx="73">
                  <c:v>3.4847831981869026E-2</c:v>
                </c:pt>
                <c:pt idx="74">
                  <c:v>3.5518032263033072E-2</c:v>
                </c:pt>
                <c:pt idx="75">
                  <c:v>3.5771191327196306E-2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802-40EC-A77E-29944C51A2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53204895"/>
        <c:axId val="753180767"/>
      </c:lineChart>
      <c:dateAx>
        <c:axId val="753204895"/>
        <c:scaling>
          <c:orientation val="minMax"/>
        </c:scaling>
        <c:delete val="0"/>
        <c:axPos val="b"/>
        <c:numFmt formatCode="[$-409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3180767"/>
        <c:crosses val="autoZero"/>
        <c:auto val="1"/>
        <c:lblOffset val="100"/>
        <c:baseTimeUnit val="months"/>
        <c:majorUnit val="2"/>
        <c:majorTimeUnit val="months"/>
      </c:dateAx>
      <c:valAx>
        <c:axId val="7531807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32048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912282703792462"/>
          <c:y val="0.93157421831386544"/>
          <c:w val="0.46175434592415077"/>
          <c:h val="6.84257816861346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CPIinflation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data_chart1!$A$159:$A$329</c:f>
              <c:numCache>
                <c:formatCode>m/d/yyyy</c:formatCode>
                <c:ptCount val="171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  <c:pt idx="137">
                  <c:v>44348</c:v>
                </c:pt>
                <c:pt idx="138">
                  <c:v>44378</c:v>
                </c:pt>
                <c:pt idx="139">
                  <c:v>44409</c:v>
                </c:pt>
                <c:pt idx="140">
                  <c:v>44440</c:v>
                </c:pt>
                <c:pt idx="141">
                  <c:v>44470</c:v>
                </c:pt>
                <c:pt idx="142">
                  <c:v>44501</c:v>
                </c:pt>
                <c:pt idx="143">
                  <c:v>44531</c:v>
                </c:pt>
                <c:pt idx="144">
                  <c:v>44562</c:v>
                </c:pt>
                <c:pt idx="145">
                  <c:v>44593</c:v>
                </c:pt>
                <c:pt idx="146">
                  <c:v>44621</c:v>
                </c:pt>
                <c:pt idx="147">
                  <c:v>44652</c:v>
                </c:pt>
                <c:pt idx="148">
                  <c:v>44682</c:v>
                </c:pt>
                <c:pt idx="149">
                  <c:v>44713</c:v>
                </c:pt>
                <c:pt idx="150">
                  <c:v>44743</c:v>
                </c:pt>
                <c:pt idx="151">
                  <c:v>44774</c:v>
                </c:pt>
                <c:pt idx="152">
                  <c:v>44805</c:v>
                </c:pt>
                <c:pt idx="153">
                  <c:v>44835</c:v>
                </c:pt>
                <c:pt idx="154">
                  <c:v>44866</c:v>
                </c:pt>
                <c:pt idx="155">
                  <c:v>44896</c:v>
                </c:pt>
                <c:pt idx="156">
                  <c:v>44927</c:v>
                </c:pt>
                <c:pt idx="157">
                  <c:v>44958</c:v>
                </c:pt>
                <c:pt idx="158">
                  <c:v>44986</c:v>
                </c:pt>
                <c:pt idx="159">
                  <c:v>45017</c:v>
                </c:pt>
                <c:pt idx="160">
                  <c:v>45047</c:v>
                </c:pt>
                <c:pt idx="161">
                  <c:v>45078</c:v>
                </c:pt>
                <c:pt idx="162">
                  <c:v>45108</c:v>
                </c:pt>
                <c:pt idx="163">
                  <c:v>45139</c:v>
                </c:pt>
                <c:pt idx="164">
                  <c:v>45170</c:v>
                </c:pt>
                <c:pt idx="165">
                  <c:v>45200</c:v>
                </c:pt>
                <c:pt idx="166">
                  <c:v>45231</c:v>
                </c:pt>
                <c:pt idx="167">
                  <c:v>45261</c:v>
                </c:pt>
                <c:pt idx="168">
                  <c:v>45292</c:v>
                </c:pt>
                <c:pt idx="169">
                  <c:v>45323</c:v>
                </c:pt>
                <c:pt idx="170">
                  <c:v>45352</c:v>
                </c:pt>
              </c:numCache>
            </c:numRef>
          </c:cat>
          <c:val>
            <c:numRef>
              <c:f>data_chart1!$F$159:$F$329</c:f>
              <c:numCache>
                <c:formatCode>0.0</c:formatCode>
                <c:ptCount val="171"/>
                <c:pt idx="0">
                  <c:v>2.6211099999999998</c:v>
                </c:pt>
                <c:pt idx="1">
                  <c:v>2.1513399999999998</c:v>
                </c:pt>
                <c:pt idx="2">
                  <c:v>2.2861699999999998</c:v>
                </c:pt>
                <c:pt idx="3">
                  <c:v>2.2067700000000001</c:v>
                </c:pt>
                <c:pt idx="4">
                  <c:v>2.0035500000000002</c:v>
                </c:pt>
                <c:pt idx="5">
                  <c:v>1.1215599999999999</c:v>
                </c:pt>
                <c:pt idx="6">
                  <c:v>1.3407800000000001</c:v>
                </c:pt>
                <c:pt idx="7">
                  <c:v>1.15018</c:v>
                </c:pt>
                <c:pt idx="8">
                  <c:v>1.1183099999999999</c:v>
                </c:pt>
                <c:pt idx="9">
                  <c:v>1.1667000000000001</c:v>
                </c:pt>
                <c:pt idx="10">
                  <c:v>1.0845400000000001</c:v>
                </c:pt>
                <c:pt idx="11">
                  <c:v>1.4377899999999999</c:v>
                </c:pt>
                <c:pt idx="12">
                  <c:v>1.70078</c:v>
                </c:pt>
                <c:pt idx="13">
                  <c:v>2.1248999999999998</c:v>
                </c:pt>
                <c:pt idx="14">
                  <c:v>2.61924</c:v>
                </c:pt>
                <c:pt idx="15">
                  <c:v>3.0772300000000001</c:v>
                </c:pt>
                <c:pt idx="16">
                  <c:v>3.4589699999999999</c:v>
                </c:pt>
                <c:pt idx="17">
                  <c:v>3.5023200000000001</c:v>
                </c:pt>
                <c:pt idx="18">
                  <c:v>3.5798800000000002</c:v>
                </c:pt>
                <c:pt idx="19">
                  <c:v>3.7549999999999999</c:v>
                </c:pt>
                <c:pt idx="20">
                  <c:v>3.8126199999999999</c:v>
                </c:pt>
                <c:pt idx="21">
                  <c:v>3.5222699999999998</c:v>
                </c:pt>
                <c:pt idx="22">
                  <c:v>3.4514300000000002</c:v>
                </c:pt>
                <c:pt idx="23">
                  <c:v>3.0620699999999998</c:v>
                </c:pt>
                <c:pt idx="24">
                  <c:v>3.0087700000000002</c:v>
                </c:pt>
                <c:pt idx="25">
                  <c:v>2.89818</c:v>
                </c:pt>
                <c:pt idx="26">
                  <c:v>2.5828799999999998</c:v>
                </c:pt>
                <c:pt idx="27">
                  <c:v>2.2731599999999998</c:v>
                </c:pt>
                <c:pt idx="28">
                  <c:v>1.73794</c:v>
                </c:pt>
                <c:pt idx="29">
                  <c:v>1.65387</c:v>
                </c:pt>
                <c:pt idx="30">
                  <c:v>1.41751</c:v>
                </c:pt>
                <c:pt idx="31">
                  <c:v>1.6859299999999999</c:v>
                </c:pt>
                <c:pt idx="32">
                  <c:v>1.9497199999999999</c:v>
                </c:pt>
                <c:pt idx="33">
                  <c:v>2.1556799999999998</c:v>
                </c:pt>
                <c:pt idx="34">
                  <c:v>1.7960199999999999</c:v>
                </c:pt>
                <c:pt idx="35">
                  <c:v>1.7595000000000001</c:v>
                </c:pt>
                <c:pt idx="36">
                  <c:v>1.6840599999999999</c:v>
                </c:pt>
                <c:pt idx="37">
                  <c:v>2.0181399999999998</c:v>
                </c:pt>
                <c:pt idx="38">
                  <c:v>1.51875</c:v>
                </c:pt>
                <c:pt idx="39">
                  <c:v>1.1388100000000001</c:v>
                </c:pt>
                <c:pt idx="40">
                  <c:v>1.39039</c:v>
                </c:pt>
                <c:pt idx="41">
                  <c:v>1.7157899999999999</c:v>
                </c:pt>
                <c:pt idx="42">
                  <c:v>1.88547</c:v>
                </c:pt>
                <c:pt idx="43">
                  <c:v>1.53881</c:v>
                </c:pt>
                <c:pt idx="44">
                  <c:v>1.09473</c:v>
                </c:pt>
                <c:pt idx="45">
                  <c:v>0.87680000000000002</c:v>
                </c:pt>
                <c:pt idx="46">
                  <c:v>1.2328699999999999</c:v>
                </c:pt>
                <c:pt idx="47">
                  <c:v>1.51284</c:v>
                </c:pt>
                <c:pt idx="48">
                  <c:v>1.55776</c:v>
                </c:pt>
                <c:pt idx="49">
                  <c:v>1.1204700000000001</c:v>
                </c:pt>
                <c:pt idx="50">
                  <c:v>1.61269</c:v>
                </c:pt>
                <c:pt idx="51">
                  <c:v>2.0151300000000001</c:v>
                </c:pt>
                <c:pt idx="52">
                  <c:v>2.1669499999999999</c:v>
                </c:pt>
                <c:pt idx="53">
                  <c:v>2.05898</c:v>
                </c:pt>
                <c:pt idx="54">
                  <c:v>1.97424</c:v>
                </c:pt>
                <c:pt idx="55">
                  <c:v>1.7151000000000001</c:v>
                </c:pt>
                <c:pt idx="56">
                  <c:v>1.68405</c:v>
                </c:pt>
                <c:pt idx="57">
                  <c:v>1.60954</c:v>
                </c:pt>
                <c:pt idx="58">
                  <c:v>1.2315199999999999</c:v>
                </c:pt>
                <c:pt idx="59">
                  <c:v>0.65312000000000003</c:v>
                </c:pt>
                <c:pt idx="60">
                  <c:v>-0.22993</c:v>
                </c:pt>
                <c:pt idx="61">
                  <c:v>-8.7029999999999996E-2</c:v>
                </c:pt>
                <c:pt idx="62">
                  <c:v>-2.2030000000000001E-2</c:v>
                </c:pt>
                <c:pt idx="63">
                  <c:v>-0.10403</c:v>
                </c:pt>
                <c:pt idx="64">
                  <c:v>3.5029999999999999E-2</c:v>
                </c:pt>
                <c:pt idx="65">
                  <c:v>0.17957000000000001</c:v>
                </c:pt>
                <c:pt idx="66">
                  <c:v>0.22569</c:v>
                </c:pt>
                <c:pt idx="67">
                  <c:v>0.24129999999999999</c:v>
                </c:pt>
                <c:pt idx="68">
                  <c:v>8.8400000000000006E-3</c:v>
                </c:pt>
                <c:pt idx="69">
                  <c:v>0.12762000000000001</c:v>
                </c:pt>
                <c:pt idx="70">
                  <c:v>0.43631999999999999</c:v>
                </c:pt>
                <c:pt idx="71">
                  <c:v>0.63871999999999995</c:v>
                </c:pt>
                <c:pt idx="72">
                  <c:v>1.2375</c:v>
                </c:pt>
                <c:pt idx="73">
                  <c:v>0.84728000000000003</c:v>
                </c:pt>
                <c:pt idx="74">
                  <c:v>0.89161999999999997</c:v>
                </c:pt>
                <c:pt idx="75">
                  <c:v>1.1726300000000001</c:v>
                </c:pt>
                <c:pt idx="76">
                  <c:v>1.0784800000000001</c:v>
                </c:pt>
                <c:pt idx="77">
                  <c:v>1.0792900000000001</c:v>
                </c:pt>
                <c:pt idx="78">
                  <c:v>0.86836000000000002</c:v>
                </c:pt>
                <c:pt idx="79">
                  <c:v>1.05532</c:v>
                </c:pt>
                <c:pt idx="80">
                  <c:v>1.54864</c:v>
                </c:pt>
                <c:pt idx="81">
                  <c:v>1.6859200000000001</c:v>
                </c:pt>
                <c:pt idx="82">
                  <c:v>1.6843300000000001</c:v>
                </c:pt>
                <c:pt idx="83">
                  <c:v>2.0508000000000002</c:v>
                </c:pt>
                <c:pt idx="84">
                  <c:v>2.5103900000000001</c:v>
                </c:pt>
                <c:pt idx="85">
                  <c:v>2.8103600000000002</c:v>
                </c:pt>
                <c:pt idx="86">
                  <c:v>2.4411999999999998</c:v>
                </c:pt>
                <c:pt idx="87">
                  <c:v>2.1762199999999998</c:v>
                </c:pt>
                <c:pt idx="88">
                  <c:v>1.8563400000000001</c:v>
                </c:pt>
                <c:pt idx="89">
                  <c:v>1.6405700000000001</c:v>
                </c:pt>
                <c:pt idx="90">
                  <c:v>1.7251099999999999</c:v>
                </c:pt>
                <c:pt idx="91">
                  <c:v>1.9281200000000001</c:v>
                </c:pt>
                <c:pt idx="92">
                  <c:v>2.1805699999999999</c:v>
                </c:pt>
                <c:pt idx="93">
                  <c:v>2.0207600000000001</c:v>
                </c:pt>
                <c:pt idx="94">
                  <c:v>2.1724899999999998</c:v>
                </c:pt>
                <c:pt idx="95">
                  <c:v>2.1299299999999999</c:v>
                </c:pt>
                <c:pt idx="96">
                  <c:v>2.1513200000000001</c:v>
                </c:pt>
                <c:pt idx="97">
                  <c:v>2.2634699999999999</c:v>
                </c:pt>
                <c:pt idx="98">
                  <c:v>2.3309500000000001</c:v>
                </c:pt>
                <c:pt idx="99">
                  <c:v>2.4710000000000001</c:v>
                </c:pt>
                <c:pt idx="100">
                  <c:v>2.7819199999999999</c:v>
                </c:pt>
                <c:pt idx="101">
                  <c:v>2.80755</c:v>
                </c:pt>
                <c:pt idx="102">
                  <c:v>2.85412</c:v>
                </c:pt>
                <c:pt idx="103">
                  <c:v>2.6429200000000002</c:v>
                </c:pt>
                <c:pt idx="104">
                  <c:v>2.3320599999999998</c:v>
                </c:pt>
                <c:pt idx="105">
                  <c:v>2.4920300000000002</c:v>
                </c:pt>
                <c:pt idx="106">
                  <c:v>2.1473300000000002</c:v>
                </c:pt>
                <c:pt idx="107">
                  <c:v>2.00238</c:v>
                </c:pt>
                <c:pt idx="108">
                  <c:v>1.5506800000000001</c:v>
                </c:pt>
                <c:pt idx="109">
                  <c:v>1.52006</c:v>
                </c:pt>
                <c:pt idx="110">
                  <c:v>1.85314</c:v>
                </c:pt>
                <c:pt idx="111">
                  <c:v>1.9917899999999999</c:v>
                </c:pt>
                <c:pt idx="112">
                  <c:v>1.79352</c:v>
                </c:pt>
                <c:pt idx="113">
                  <c:v>1.64968</c:v>
                </c:pt>
                <c:pt idx="114">
                  <c:v>1.77976</c:v>
                </c:pt>
                <c:pt idx="115">
                  <c:v>1.74678</c:v>
                </c:pt>
                <c:pt idx="116">
                  <c:v>1.71662</c:v>
                </c:pt>
                <c:pt idx="117">
                  <c:v>1.76918</c:v>
                </c:pt>
                <c:pt idx="118">
                  <c:v>2.0621999999999998</c:v>
                </c:pt>
                <c:pt idx="119">
                  <c:v>2.31399</c:v>
                </c:pt>
                <c:pt idx="120">
                  <c:v>2.5004200000000001</c:v>
                </c:pt>
                <c:pt idx="121">
                  <c:v>2.3393199999999998</c:v>
                </c:pt>
                <c:pt idx="122">
                  <c:v>1.54287</c:v>
                </c:pt>
                <c:pt idx="123">
                  <c:v>0.34520000000000001</c:v>
                </c:pt>
                <c:pt idx="124">
                  <c:v>0.22641</c:v>
                </c:pt>
                <c:pt idx="125">
                  <c:v>0.71601999999999999</c:v>
                </c:pt>
                <c:pt idx="126">
                  <c:v>1.01414</c:v>
                </c:pt>
                <c:pt idx="127">
                  <c:v>1.30907</c:v>
                </c:pt>
                <c:pt idx="128">
                  <c:v>1.37148</c:v>
                </c:pt>
                <c:pt idx="129">
                  <c:v>1.1825300000000001</c:v>
                </c:pt>
                <c:pt idx="130">
                  <c:v>1.1675599999999999</c:v>
                </c:pt>
                <c:pt idx="131">
                  <c:v>1.3220400000000001</c:v>
                </c:pt>
                <c:pt idx="132">
                  <c:v>1.3947799999999999</c:v>
                </c:pt>
                <c:pt idx="133">
                  <c:v>1.69336</c:v>
                </c:pt>
                <c:pt idx="134">
                  <c:v>2.6305200000000002</c:v>
                </c:pt>
                <c:pt idx="135">
                  <c:v>4.1305500000000004</c:v>
                </c:pt>
                <c:pt idx="136">
                  <c:v>4.9150299999999998</c:v>
                </c:pt>
                <c:pt idx="137">
                  <c:v>5.2816099999999997</c:v>
                </c:pt>
                <c:pt idx="138">
                  <c:v>5.2215100000000003</c:v>
                </c:pt>
                <c:pt idx="139">
                  <c:v>5.1882900000000003</c:v>
                </c:pt>
                <c:pt idx="140">
                  <c:v>5.3836300000000001</c:v>
                </c:pt>
                <c:pt idx="141">
                  <c:v>6.2377500000000001</c:v>
                </c:pt>
                <c:pt idx="142">
                  <c:v>6.8623900000000004</c:v>
                </c:pt>
                <c:pt idx="143">
                  <c:v>7.1944600000000003</c:v>
                </c:pt>
                <c:pt idx="144">
                  <c:v>7.5952799999999998</c:v>
                </c:pt>
                <c:pt idx="145">
                  <c:v>7.9548500000000004</c:v>
                </c:pt>
                <c:pt idx="146">
                  <c:v>8.5152199999999993</c:v>
                </c:pt>
                <c:pt idx="147">
                  <c:v>8.2277699999999996</c:v>
                </c:pt>
                <c:pt idx="148">
                  <c:v>8.5023300000000006</c:v>
                </c:pt>
                <c:pt idx="149">
                  <c:v>8.9329900000000002</c:v>
                </c:pt>
                <c:pt idx="150">
                  <c:v>8.4131800000000005</c:v>
                </c:pt>
                <c:pt idx="151">
                  <c:v>8.2273599999999991</c:v>
                </c:pt>
                <c:pt idx="152">
                  <c:v>8.2148500000000002</c:v>
                </c:pt>
                <c:pt idx="153">
                  <c:v>7.7624899999999997</c:v>
                </c:pt>
                <c:pt idx="154">
                  <c:v>7.1353499999999999</c:v>
                </c:pt>
                <c:pt idx="155">
                  <c:v>6.4449399999999999</c:v>
                </c:pt>
                <c:pt idx="156">
                  <c:v>6.36212</c:v>
                </c:pt>
                <c:pt idx="157">
                  <c:v>5.9655199999999997</c:v>
                </c:pt>
                <c:pt idx="158">
                  <c:v>4.9350899999999998</c:v>
                </c:pt>
                <c:pt idx="159">
                  <c:v>4.9410600000000002</c:v>
                </c:pt>
                <c:pt idx="160">
                  <c:v>4.1206899999999997</c:v>
                </c:pt>
                <c:pt idx="161">
                  <c:v>3.0532599999999999</c:v>
                </c:pt>
                <c:pt idx="162">
                  <c:v>3.2717800000000001</c:v>
                </c:pt>
                <c:pt idx="163">
                  <c:v>3.7187199999999998</c:v>
                </c:pt>
                <c:pt idx="164">
                  <c:v>3.6940599999999999</c:v>
                </c:pt>
                <c:pt idx="165">
                  <c:v>3.24579</c:v>
                </c:pt>
                <c:pt idx="166">
                  <c:v>3.1394799999999998</c:v>
                </c:pt>
                <c:pt idx="167">
                  <c:v>3.3231600000000001</c:v>
                </c:pt>
                <c:pt idx="168">
                  <c:v>3.1059800000000002</c:v>
                </c:pt>
                <c:pt idx="169">
                  <c:v>3.16574</c:v>
                </c:pt>
                <c:pt idx="170">
                  <c:v>3.4751300000000001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504-4FC8-A1B6-C7534FA57190}"/>
            </c:ext>
          </c:extLst>
        </c:ser>
        <c:ser>
          <c:idx val="1"/>
          <c:order val="1"/>
          <c:tx>
            <c:v>Nominal Wage Growth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data_chart1!$A$159:$A$329</c:f>
              <c:numCache>
                <c:formatCode>m/d/yyyy</c:formatCode>
                <c:ptCount val="171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  <c:pt idx="137">
                  <c:v>44348</c:v>
                </c:pt>
                <c:pt idx="138">
                  <c:v>44378</c:v>
                </c:pt>
                <c:pt idx="139">
                  <c:v>44409</c:v>
                </c:pt>
                <c:pt idx="140">
                  <c:v>44440</c:v>
                </c:pt>
                <c:pt idx="141">
                  <c:v>44470</c:v>
                </c:pt>
                <c:pt idx="142">
                  <c:v>44501</c:v>
                </c:pt>
                <c:pt idx="143">
                  <c:v>44531</c:v>
                </c:pt>
                <c:pt idx="144">
                  <c:v>44562</c:v>
                </c:pt>
                <c:pt idx="145">
                  <c:v>44593</c:v>
                </c:pt>
                <c:pt idx="146">
                  <c:v>44621</c:v>
                </c:pt>
                <c:pt idx="147">
                  <c:v>44652</c:v>
                </c:pt>
                <c:pt idx="148">
                  <c:v>44682</c:v>
                </c:pt>
                <c:pt idx="149">
                  <c:v>44713</c:v>
                </c:pt>
                <c:pt idx="150">
                  <c:v>44743</c:v>
                </c:pt>
                <c:pt idx="151">
                  <c:v>44774</c:v>
                </c:pt>
                <c:pt idx="152">
                  <c:v>44805</c:v>
                </c:pt>
                <c:pt idx="153">
                  <c:v>44835</c:v>
                </c:pt>
                <c:pt idx="154">
                  <c:v>44866</c:v>
                </c:pt>
                <c:pt idx="155">
                  <c:v>44896</c:v>
                </c:pt>
                <c:pt idx="156">
                  <c:v>44927</c:v>
                </c:pt>
                <c:pt idx="157">
                  <c:v>44958</c:v>
                </c:pt>
                <c:pt idx="158">
                  <c:v>44986</c:v>
                </c:pt>
                <c:pt idx="159">
                  <c:v>45017</c:v>
                </c:pt>
                <c:pt idx="160">
                  <c:v>45047</c:v>
                </c:pt>
                <c:pt idx="161">
                  <c:v>45078</c:v>
                </c:pt>
                <c:pt idx="162">
                  <c:v>45108</c:v>
                </c:pt>
                <c:pt idx="163">
                  <c:v>45139</c:v>
                </c:pt>
                <c:pt idx="164">
                  <c:v>45170</c:v>
                </c:pt>
                <c:pt idx="165">
                  <c:v>45200</c:v>
                </c:pt>
                <c:pt idx="166">
                  <c:v>45231</c:v>
                </c:pt>
                <c:pt idx="167">
                  <c:v>45261</c:v>
                </c:pt>
                <c:pt idx="168">
                  <c:v>45292</c:v>
                </c:pt>
                <c:pt idx="169">
                  <c:v>45323</c:v>
                </c:pt>
                <c:pt idx="170">
                  <c:v>45352</c:v>
                </c:pt>
              </c:numCache>
            </c:numRef>
          </c:cat>
          <c:val>
            <c:numRef>
              <c:f>data_chart1!$C$159:$C$329</c:f>
              <c:numCache>
                <c:formatCode>0.0</c:formatCode>
                <c:ptCount val="171"/>
                <c:pt idx="0">
                  <c:v>1.6</c:v>
                </c:pt>
                <c:pt idx="1">
                  <c:v>1.7</c:v>
                </c:pt>
                <c:pt idx="2">
                  <c:v>1.9</c:v>
                </c:pt>
                <c:pt idx="3">
                  <c:v>1.9</c:v>
                </c:pt>
                <c:pt idx="4">
                  <c:v>1.6</c:v>
                </c:pt>
                <c:pt idx="5">
                  <c:v>1.7</c:v>
                </c:pt>
                <c:pt idx="6">
                  <c:v>1.8</c:v>
                </c:pt>
                <c:pt idx="7">
                  <c:v>2</c:v>
                </c:pt>
                <c:pt idx="8">
                  <c:v>1.9</c:v>
                </c:pt>
                <c:pt idx="9">
                  <c:v>1.7</c:v>
                </c:pt>
                <c:pt idx="10">
                  <c:v>1.7</c:v>
                </c:pt>
                <c:pt idx="11">
                  <c:v>1.7</c:v>
                </c:pt>
                <c:pt idx="12">
                  <c:v>1.9</c:v>
                </c:pt>
                <c:pt idx="13">
                  <c:v>1.9</c:v>
                </c:pt>
                <c:pt idx="14">
                  <c:v>1.9</c:v>
                </c:pt>
                <c:pt idx="15">
                  <c:v>1.9</c:v>
                </c:pt>
                <c:pt idx="16">
                  <c:v>2</c:v>
                </c:pt>
                <c:pt idx="17">
                  <c:v>2</c:v>
                </c:pt>
                <c:pt idx="18">
                  <c:v>2.1</c:v>
                </c:pt>
                <c:pt idx="19">
                  <c:v>2.2000000000000002</c:v>
                </c:pt>
                <c:pt idx="20">
                  <c:v>2.1</c:v>
                </c:pt>
                <c:pt idx="21">
                  <c:v>2.2000000000000002</c:v>
                </c:pt>
                <c:pt idx="22">
                  <c:v>2</c:v>
                </c:pt>
                <c:pt idx="23">
                  <c:v>2</c:v>
                </c:pt>
                <c:pt idx="24">
                  <c:v>1.9</c:v>
                </c:pt>
                <c:pt idx="25">
                  <c:v>1.9</c:v>
                </c:pt>
                <c:pt idx="26">
                  <c:v>2</c:v>
                </c:pt>
                <c:pt idx="27">
                  <c:v>2.2000000000000002</c:v>
                </c:pt>
                <c:pt idx="28">
                  <c:v>2.1</c:v>
                </c:pt>
                <c:pt idx="29">
                  <c:v>2.2999999999999998</c:v>
                </c:pt>
                <c:pt idx="30">
                  <c:v>2.1</c:v>
                </c:pt>
                <c:pt idx="31">
                  <c:v>2.1</c:v>
                </c:pt>
                <c:pt idx="32">
                  <c:v>2.1</c:v>
                </c:pt>
                <c:pt idx="33">
                  <c:v>2.1</c:v>
                </c:pt>
                <c:pt idx="34">
                  <c:v>2.2999999999999998</c:v>
                </c:pt>
                <c:pt idx="35">
                  <c:v>2.2999999999999998</c:v>
                </c:pt>
                <c:pt idx="36">
                  <c:v>2.2999999999999998</c:v>
                </c:pt>
                <c:pt idx="37">
                  <c:v>2.2999999999999998</c:v>
                </c:pt>
                <c:pt idx="38">
                  <c:v>2.2000000000000002</c:v>
                </c:pt>
                <c:pt idx="39">
                  <c:v>2.2000000000000002</c:v>
                </c:pt>
                <c:pt idx="40">
                  <c:v>2.2000000000000002</c:v>
                </c:pt>
                <c:pt idx="41">
                  <c:v>2.1</c:v>
                </c:pt>
                <c:pt idx="42">
                  <c:v>2.2999999999999998</c:v>
                </c:pt>
                <c:pt idx="43">
                  <c:v>2.2999999999999998</c:v>
                </c:pt>
                <c:pt idx="44">
                  <c:v>2.4</c:v>
                </c:pt>
                <c:pt idx="45">
                  <c:v>2.2000000000000002</c:v>
                </c:pt>
                <c:pt idx="46">
                  <c:v>2</c:v>
                </c:pt>
                <c:pt idx="47">
                  <c:v>2.2000000000000002</c:v>
                </c:pt>
                <c:pt idx="48">
                  <c:v>2.2999999999999998</c:v>
                </c:pt>
                <c:pt idx="49">
                  <c:v>2.5</c:v>
                </c:pt>
                <c:pt idx="50">
                  <c:v>2.4</c:v>
                </c:pt>
                <c:pt idx="51">
                  <c:v>2.2999999999999998</c:v>
                </c:pt>
                <c:pt idx="52">
                  <c:v>2.2999999999999998</c:v>
                </c:pt>
                <c:pt idx="53">
                  <c:v>2.2999999999999998</c:v>
                </c:pt>
                <c:pt idx="54">
                  <c:v>2.4</c:v>
                </c:pt>
                <c:pt idx="55">
                  <c:v>2.4</c:v>
                </c:pt>
                <c:pt idx="56">
                  <c:v>2.6</c:v>
                </c:pt>
                <c:pt idx="57">
                  <c:v>2.8</c:v>
                </c:pt>
                <c:pt idx="58">
                  <c:v>2.9</c:v>
                </c:pt>
                <c:pt idx="59">
                  <c:v>2.9</c:v>
                </c:pt>
                <c:pt idx="60">
                  <c:v>3</c:v>
                </c:pt>
                <c:pt idx="61">
                  <c:v>3</c:v>
                </c:pt>
                <c:pt idx="62">
                  <c:v>3.2</c:v>
                </c:pt>
                <c:pt idx="63">
                  <c:v>3.3</c:v>
                </c:pt>
                <c:pt idx="64">
                  <c:v>3.3</c:v>
                </c:pt>
                <c:pt idx="65">
                  <c:v>3.2</c:v>
                </c:pt>
                <c:pt idx="66">
                  <c:v>3.1</c:v>
                </c:pt>
                <c:pt idx="67">
                  <c:v>3.1</c:v>
                </c:pt>
                <c:pt idx="68">
                  <c:v>3</c:v>
                </c:pt>
                <c:pt idx="69">
                  <c:v>2.9</c:v>
                </c:pt>
                <c:pt idx="70">
                  <c:v>3.1</c:v>
                </c:pt>
                <c:pt idx="71">
                  <c:v>3.1</c:v>
                </c:pt>
                <c:pt idx="72">
                  <c:v>3.1</c:v>
                </c:pt>
                <c:pt idx="73">
                  <c:v>3.2</c:v>
                </c:pt>
                <c:pt idx="74">
                  <c:v>3.2</c:v>
                </c:pt>
                <c:pt idx="75">
                  <c:v>3.4</c:v>
                </c:pt>
                <c:pt idx="76">
                  <c:v>3.5</c:v>
                </c:pt>
                <c:pt idx="77">
                  <c:v>3.6</c:v>
                </c:pt>
                <c:pt idx="78">
                  <c:v>3.4</c:v>
                </c:pt>
                <c:pt idx="79">
                  <c:v>3.3</c:v>
                </c:pt>
                <c:pt idx="80">
                  <c:v>3.6</c:v>
                </c:pt>
                <c:pt idx="81">
                  <c:v>3.9</c:v>
                </c:pt>
                <c:pt idx="82">
                  <c:v>3.9</c:v>
                </c:pt>
                <c:pt idx="83">
                  <c:v>3.5</c:v>
                </c:pt>
                <c:pt idx="84">
                  <c:v>3.2</c:v>
                </c:pt>
                <c:pt idx="85">
                  <c:v>3.2</c:v>
                </c:pt>
                <c:pt idx="86">
                  <c:v>3.4</c:v>
                </c:pt>
                <c:pt idx="87">
                  <c:v>3.5</c:v>
                </c:pt>
                <c:pt idx="88">
                  <c:v>3.4</c:v>
                </c:pt>
                <c:pt idx="89">
                  <c:v>3.2</c:v>
                </c:pt>
                <c:pt idx="90">
                  <c:v>3.3</c:v>
                </c:pt>
                <c:pt idx="91">
                  <c:v>3.4</c:v>
                </c:pt>
                <c:pt idx="92">
                  <c:v>3.6</c:v>
                </c:pt>
                <c:pt idx="93">
                  <c:v>3.4</c:v>
                </c:pt>
                <c:pt idx="94">
                  <c:v>3.2</c:v>
                </c:pt>
                <c:pt idx="95">
                  <c:v>2.9</c:v>
                </c:pt>
                <c:pt idx="96">
                  <c:v>3</c:v>
                </c:pt>
                <c:pt idx="97">
                  <c:v>2.9</c:v>
                </c:pt>
                <c:pt idx="98">
                  <c:v>3.3</c:v>
                </c:pt>
                <c:pt idx="99">
                  <c:v>3.3</c:v>
                </c:pt>
                <c:pt idx="100">
                  <c:v>3.2</c:v>
                </c:pt>
                <c:pt idx="101">
                  <c:v>3.2</c:v>
                </c:pt>
                <c:pt idx="102">
                  <c:v>3.3</c:v>
                </c:pt>
                <c:pt idx="103">
                  <c:v>3.5</c:v>
                </c:pt>
                <c:pt idx="104">
                  <c:v>3.5</c:v>
                </c:pt>
                <c:pt idx="105">
                  <c:v>3.7</c:v>
                </c:pt>
                <c:pt idx="106">
                  <c:v>3.9</c:v>
                </c:pt>
                <c:pt idx="107">
                  <c:v>3.8</c:v>
                </c:pt>
                <c:pt idx="108">
                  <c:v>3.8</c:v>
                </c:pt>
                <c:pt idx="109">
                  <c:v>3.4</c:v>
                </c:pt>
                <c:pt idx="110">
                  <c:v>3.5</c:v>
                </c:pt>
                <c:pt idx="111">
                  <c:v>3.6</c:v>
                </c:pt>
                <c:pt idx="112">
                  <c:v>3.7</c:v>
                </c:pt>
                <c:pt idx="113">
                  <c:v>3.9</c:v>
                </c:pt>
                <c:pt idx="114">
                  <c:v>3.9</c:v>
                </c:pt>
                <c:pt idx="115">
                  <c:v>3.7</c:v>
                </c:pt>
                <c:pt idx="116">
                  <c:v>3.6</c:v>
                </c:pt>
                <c:pt idx="117">
                  <c:v>3.5</c:v>
                </c:pt>
                <c:pt idx="118">
                  <c:v>3.7</c:v>
                </c:pt>
                <c:pt idx="119">
                  <c:v>3.7</c:v>
                </c:pt>
                <c:pt idx="120">
                  <c:v>3.8</c:v>
                </c:pt>
                <c:pt idx="121">
                  <c:v>3.7</c:v>
                </c:pt>
                <c:pt idx="122">
                  <c:v>3.5</c:v>
                </c:pt>
                <c:pt idx="123">
                  <c:v>3.3</c:v>
                </c:pt>
                <c:pt idx="124">
                  <c:v>3.5</c:v>
                </c:pt>
                <c:pt idx="125">
                  <c:v>3.8</c:v>
                </c:pt>
                <c:pt idx="126">
                  <c:v>3.9</c:v>
                </c:pt>
                <c:pt idx="127">
                  <c:v>3.5</c:v>
                </c:pt>
                <c:pt idx="128">
                  <c:v>3.5</c:v>
                </c:pt>
                <c:pt idx="129">
                  <c:v>3.5</c:v>
                </c:pt>
                <c:pt idx="130">
                  <c:v>3.7</c:v>
                </c:pt>
                <c:pt idx="131">
                  <c:v>3.4</c:v>
                </c:pt>
                <c:pt idx="132">
                  <c:v>3.4</c:v>
                </c:pt>
                <c:pt idx="133">
                  <c:v>3.4</c:v>
                </c:pt>
                <c:pt idx="134">
                  <c:v>3.4</c:v>
                </c:pt>
                <c:pt idx="135">
                  <c:v>3.2</c:v>
                </c:pt>
                <c:pt idx="136">
                  <c:v>3</c:v>
                </c:pt>
                <c:pt idx="137">
                  <c:v>3.2</c:v>
                </c:pt>
                <c:pt idx="138">
                  <c:v>3.7</c:v>
                </c:pt>
                <c:pt idx="139">
                  <c:v>3.9</c:v>
                </c:pt>
                <c:pt idx="140">
                  <c:v>4.2</c:v>
                </c:pt>
                <c:pt idx="141">
                  <c:v>4.0999999999999996</c:v>
                </c:pt>
                <c:pt idx="142">
                  <c:v>4.3</c:v>
                </c:pt>
                <c:pt idx="143">
                  <c:v>4.5</c:v>
                </c:pt>
                <c:pt idx="144">
                  <c:v>5.0999999999999996</c:v>
                </c:pt>
                <c:pt idx="145">
                  <c:v>5.8</c:v>
                </c:pt>
                <c:pt idx="146">
                  <c:v>6</c:v>
                </c:pt>
                <c:pt idx="147">
                  <c:v>6</c:v>
                </c:pt>
                <c:pt idx="148">
                  <c:v>6.1</c:v>
                </c:pt>
                <c:pt idx="149">
                  <c:v>6.7</c:v>
                </c:pt>
                <c:pt idx="150">
                  <c:v>6.7</c:v>
                </c:pt>
                <c:pt idx="151">
                  <c:v>6.7</c:v>
                </c:pt>
                <c:pt idx="152">
                  <c:v>6.3</c:v>
                </c:pt>
                <c:pt idx="153">
                  <c:v>6.4</c:v>
                </c:pt>
                <c:pt idx="154">
                  <c:v>6.4</c:v>
                </c:pt>
                <c:pt idx="155">
                  <c:v>6.1</c:v>
                </c:pt>
                <c:pt idx="156">
                  <c:v>6.1</c:v>
                </c:pt>
                <c:pt idx="157">
                  <c:v>6.1</c:v>
                </c:pt>
                <c:pt idx="158">
                  <c:v>6.4</c:v>
                </c:pt>
                <c:pt idx="159">
                  <c:v>6.1</c:v>
                </c:pt>
                <c:pt idx="160">
                  <c:v>6</c:v>
                </c:pt>
                <c:pt idx="161">
                  <c:v>5.6</c:v>
                </c:pt>
                <c:pt idx="162">
                  <c:v>5.7</c:v>
                </c:pt>
                <c:pt idx="163">
                  <c:v>5.3</c:v>
                </c:pt>
                <c:pt idx="164">
                  <c:v>5.2</c:v>
                </c:pt>
                <c:pt idx="165">
                  <c:v>5.2</c:v>
                </c:pt>
                <c:pt idx="166">
                  <c:v>5.2</c:v>
                </c:pt>
                <c:pt idx="167">
                  <c:v>5.2</c:v>
                </c:pt>
                <c:pt idx="168">
                  <c:v>5</c:v>
                </c:pt>
                <c:pt idx="169">
                  <c:v>5</c:v>
                </c:pt>
                <c:pt idx="170">
                  <c:v>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504-4FC8-A1B6-C7534FA571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1701888"/>
        <c:axId val="743918832"/>
      </c:lineChart>
      <c:dateAx>
        <c:axId val="121701888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3918832"/>
        <c:crosses val="autoZero"/>
        <c:auto val="1"/>
        <c:lblOffset val="100"/>
        <c:baseTimeUnit val="months"/>
      </c:dateAx>
      <c:valAx>
        <c:axId val="743918832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701888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Bar:  Price Level Relative to 3/21</a:t>
            </a:r>
          </a:p>
          <a:p>
            <a:pPr algn="ctr">
              <a:defRPr sz="2800"/>
            </a:pPr>
            <a:r>
              <a:rPr lang="en-US" sz="28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Data Label:  Last 12 month growth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0D38-4F21-A7D8-318D8FE549BE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0D38-4F21-A7D8-318D8FE549BE}"/>
              </c:ext>
            </c:extLst>
          </c:dPt>
          <c:dPt>
            <c:idx val="3"/>
            <c:invertIfNegative val="0"/>
            <c:bubble3D val="0"/>
            <c:spPr>
              <a:solidFill>
                <a:srgbClr val="FF5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0D38-4F21-A7D8-318D8FE549B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080CA4B2-2897-455F-8A3A-D918267F21A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0D38-4F21-A7D8-318D8FE549B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6C5E127-E660-4B2B-939E-4DD9EC50794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0D38-4F21-A7D8-318D8FE549B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547B4CB-F3D0-483B-87D1-63744DCFB9C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0D38-4F21-A7D8-318D8FE549B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4D862F8-DF42-4B18-9D85-B16AE5CB036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0D38-4F21-A7D8-318D8FE549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Sheet1!$B$2:$E$2</c:f>
              <c:strCache>
                <c:ptCount val="4"/>
                <c:pt idx="0">
                  <c:v>CPI-Gasoline</c:v>
                </c:pt>
                <c:pt idx="1">
                  <c:v>CPI-Food</c:v>
                </c:pt>
                <c:pt idx="2">
                  <c:v>CPI-Shelter</c:v>
                </c:pt>
                <c:pt idx="3">
                  <c:v>CPI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126.53594</c:v>
                </c:pt>
                <c:pt idx="1">
                  <c:v>120.73656</c:v>
                </c:pt>
                <c:pt idx="2">
                  <c:v>120.40322</c:v>
                </c:pt>
                <c:pt idx="3">
                  <c:v>118.23147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Sheet1!$B$4:$E$4</c15:f>
                <c15:dlblRangeCache>
                  <c:ptCount val="4"/>
                  <c:pt idx="0">
                    <c:v>1.2%</c:v>
                  </c:pt>
                  <c:pt idx="1">
                    <c:v>2.2%</c:v>
                  </c:pt>
                  <c:pt idx="2">
                    <c:v>5.5%</c:v>
                  </c:pt>
                  <c:pt idx="3">
                    <c:v>3.4%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0D38-4F21-A7D8-318D8FE549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607439"/>
        <c:axId val="29606479"/>
      </c:barChart>
      <c:catAx>
        <c:axId val="29607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06479"/>
        <c:crosses val="autoZero"/>
        <c:auto val="1"/>
        <c:lblAlgn val="ctr"/>
        <c:lblOffset val="100"/>
        <c:noMultiLvlLbl val="0"/>
      </c:catAx>
      <c:valAx>
        <c:axId val="296064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074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Bar:  Price Level Relative to 3/21</a:t>
            </a:r>
          </a:p>
          <a:p>
            <a:pPr>
              <a:defRPr/>
            </a:pPr>
            <a:r>
              <a:rPr lang="en-US" sz="28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Data Label:  Last 12 month growth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500C-438C-83FB-E4DBB30C5145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500C-438C-83FB-E4DBB30C514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23840E9D-A2D5-48D9-97D2-859598152F4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500C-438C-83FB-E4DBB30C514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F6DD4C4-0CF0-49E0-ABE9-C811D2A393A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500C-438C-83FB-E4DBB30C514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7232442-F031-4B7E-99E0-42D47C090F4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500C-438C-83FB-E4DBB30C51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Sheet1!$B$6:$D$6</c:f>
              <c:strCache>
                <c:ptCount val="3"/>
                <c:pt idx="0">
                  <c:v>Zillow-Homes</c:v>
                </c:pt>
                <c:pt idx="1">
                  <c:v>Zillow-Rents</c:v>
                </c:pt>
                <c:pt idx="2">
                  <c:v>CPI-Shelter</c:v>
                </c:pt>
              </c:strCache>
            </c:strRef>
          </c:cat>
          <c:val>
            <c:numRef>
              <c:f>Sheet1!$B$7:$D$7</c:f>
              <c:numCache>
                <c:formatCode>General</c:formatCode>
                <c:ptCount val="3"/>
                <c:pt idx="0">
                  <c:v>127.12854</c:v>
                </c:pt>
                <c:pt idx="1">
                  <c:v>127.68825821694334</c:v>
                </c:pt>
                <c:pt idx="2">
                  <c:v>120.40322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Sheet1!$B$8:$D$8</c15:f>
                <c15:dlblRangeCache>
                  <c:ptCount val="3"/>
                  <c:pt idx="0">
                    <c:v>4.3%</c:v>
                  </c:pt>
                  <c:pt idx="1">
                    <c:v>3.6%</c:v>
                  </c:pt>
                  <c:pt idx="2">
                    <c:v>5.5%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500C-438C-83FB-E4DBB30C514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9178495"/>
        <c:axId val="49180415"/>
      </c:barChart>
      <c:catAx>
        <c:axId val="491784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80415"/>
        <c:crosses val="autoZero"/>
        <c:auto val="1"/>
        <c:lblAlgn val="ctr"/>
        <c:lblOffset val="100"/>
        <c:noMultiLvlLbl val="0"/>
      </c:catAx>
      <c:valAx>
        <c:axId val="49180415"/>
        <c:scaling>
          <c:orientation val="minMax"/>
          <c:max val="12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784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0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Bar:  Wage Level Relative to 3/21</a:t>
            </a:r>
          </a:p>
          <a:p>
            <a:pPr>
              <a:defRPr/>
            </a:pPr>
            <a:r>
              <a:rPr lang="en-US" sz="2800" b="0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Data Label:  Last 12 month growth</a:t>
            </a:r>
          </a:p>
        </c:rich>
      </c:tx>
      <c:layout>
        <c:manualLayout>
          <c:xMode val="edge"/>
          <c:yMode val="edge"/>
          <c:x val="0.26141903457719962"/>
          <c:y val="1.31096963649805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917-4D2C-8603-ED9E3E24F13E}"/>
              </c:ext>
            </c:extLst>
          </c:dPt>
          <c:dPt>
            <c:idx val="2"/>
            <c:invertIfNegative val="0"/>
            <c:bubble3D val="0"/>
            <c:spPr>
              <a:solidFill>
                <a:srgbClr val="FF5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917-4D2C-8603-ED9E3E24F13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85D1BA37-A450-4551-82F5-0263D24B715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3917-4D2C-8603-ED9E3E24F13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34259AA-BB20-4CDA-970D-2FA9ABAB531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3917-4D2C-8603-ED9E3E24F13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096F4C5-87C3-4702-846B-AF36D6F6F52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3917-4D2C-8603-ED9E3E24F1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Sheet1!$B$10:$D$10</c:f>
              <c:strCache>
                <c:ptCount val="3"/>
                <c:pt idx="0">
                  <c:v>BLS-Weekly Earnings</c:v>
                </c:pt>
                <c:pt idx="1">
                  <c:v>Wages per Capita</c:v>
                </c:pt>
                <c:pt idx="2">
                  <c:v>CPI</c:v>
                </c:pt>
              </c:strCache>
            </c:strRef>
          </c:cat>
          <c:val>
            <c:numRef>
              <c:f>Sheet1!$B$11:$D$11</c:f>
              <c:numCache>
                <c:formatCode>General</c:formatCode>
                <c:ptCount val="3"/>
                <c:pt idx="0">
                  <c:v>115.32293</c:v>
                </c:pt>
                <c:pt idx="1">
                  <c:v>122.00419826992355</c:v>
                </c:pt>
                <c:pt idx="2">
                  <c:v>118.23147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Sheet1!$B$12:$D$12</c15:f>
                <c15:dlblRangeCache>
                  <c:ptCount val="3"/>
                  <c:pt idx="0">
                    <c:v>3.7%</c:v>
                  </c:pt>
                  <c:pt idx="1">
                    <c:v>4.3%</c:v>
                  </c:pt>
                  <c:pt idx="2">
                    <c:v>3.4%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3917-4D2C-8603-ED9E3E24F1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630351"/>
        <c:axId val="32631311"/>
      </c:barChart>
      <c:catAx>
        <c:axId val="32630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631311"/>
        <c:crosses val="autoZero"/>
        <c:auto val="1"/>
        <c:lblAlgn val="ctr"/>
        <c:lblOffset val="100"/>
        <c:noMultiLvlLbl val="0"/>
      </c:catAx>
      <c:valAx>
        <c:axId val="326313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6303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98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August CPI </a:t>
            </a:r>
            <a:r>
              <a:rPr lang="en-US" dirty="0" err="1"/>
              <a:t>yoy</a:t>
            </a:r>
            <a:r>
              <a:rPr lang="en-US" dirty="0"/>
              <a:t> 8.3% down from 8.5 and Core 6.3 up from 6.3 in </a:t>
            </a:r>
            <a:r>
              <a:rPr lang="en-US" dirty="0" err="1"/>
              <a:t>JUly</a:t>
            </a:r>
            <a:endParaRPr dirty="0"/>
          </a:p>
        </p:txBody>
      </p:sp>
      <p:sp>
        <p:nvSpPr>
          <p:cNvPr id="249" name="Google Shape;249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Shelter is 36% of CPI and 45% of Core CPI.  About half as much in PCE.  CPI less shelter is 2.3% sine March of last year. Shelter is up 5.8%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636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But, note that low wage workers are doing relatively the best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5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49% believe Stock Market is down, and unemployment is at a 50 year high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084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GDPNow</a:t>
            </a:r>
            <a:r>
              <a:rPr lang="en-US" dirty="0"/>
              <a:t> 2.4%; blue chips consensus 1.5% implies 2.9%, or 2.7%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96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2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2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1804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Largely explained by baby boomer retirements and a little </a:t>
            </a:r>
            <a:r>
              <a:rPr lang="en-US"/>
              <a:t>excess retirements due to COVID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REI about 1% increase in employment vs. 4.3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1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Fed policy rate 4.5 to 4.25.  Concerns with inflation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69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36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the end of 2021, lost almost 15%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39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needelegation.org/delivered_presentations.php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0Documents/Template/Delegate_Map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0Documents/Template/legend.png" TargetMode="Externa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mailto:nfo@NEEDEc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Debt/Charts/forown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842" y="1795708"/>
            <a:ext cx="10967013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</a:t>
            </a:r>
            <a:r>
              <a:rPr lang="en-US" sz="3600" dirty="0">
                <a:solidFill>
                  <a:schemeClr val="tx2"/>
                </a:solidFill>
              </a:rPr>
              <a:t>Spring/Summer  2024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600" b="1" i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University of Minnesota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Geoffrey Woglom, Ph.D. (grwoglom@gmail.com)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4205440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B4F4D-A341-752D-D1FC-EE7DB7DEF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</a:t>
            </a:r>
            <a:r>
              <a:rPr lang="en-US" dirty="0"/>
              <a:t>xican-Born People in the 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A9AEC2-6CDB-0B86-749F-71CAE8EC1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50FE-12CD-4508-ACD8-B6DEBE1BB436}" type="slidenum">
              <a:rPr lang="en-US" smtClean="0"/>
              <a:t>10</a:t>
            </a:fld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A50F7CA-3611-5C1B-F4FF-29E8A3EA68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17639"/>
            <a:ext cx="7578204" cy="422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5A87F1-F563-0816-B8C3-2C4A06FCE00E}"/>
              </a:ext>
            </a:extLst>
          </p:cNvPr>
          <p:cNvSpPr txBox="1"/>
          <p:nvPr/>
        </p:nvSpPr>
        <p:spPr>
          <a:xfrm>
            <a:off x="2971800" y="5647532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 in 14 people born in Mexico currently lives in the US</a:t>
            </a:r>
          </a:p>
        </p:txBody>
      </p:sp>
    </p:spTree>
    <p:extLst>
      <p:ext uri="{BB962C8B-B14F-4D97-AF65-F5344CB8AC3E}">
        <p14:creationId xmlns:p14="http://schemas.microsoft.com/office/powerpoint/2010/main" val="713300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1776790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US Economy: Update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D2299F7-B118-F94E-8862-E4A57C984DB5}"/>
              </a:ext>
            </a:extLst>
          </p:cNvPr>
          <p:cNvSpPr txBox="1">
            <a:spLocks/>
          </p:cNvSpPr>
          <p:nvPr/>
        </p:nvSpPr>
        <p:spPr>
          <a:xfrm>
            <a:off x="1547649" y="3566728"/>
            <a:ext cx="9144000" cy="2482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Geoffrey Woglom,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Professor of Economics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Amherst College, emeritus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June 6,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6D7F51-049F-674F-8A06-04B9CAEBB587}"/>
              </a:ext>
            </a:extLst>
          </p:cNvPr>
          <p:cNvSpPr txBox="1"/>
          <p:nvPr/>
        </p:nvSpPr>
        <p:spPr>
          <a:xfrm>
            <a:off x="3774831" y="5509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15CDB93-4391-C1B8-AD42-C473313F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26085" cy="193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C2DAEF-4540-71B6-51EA-1585F24F0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646" y="4309986"/>
            <a:ext cx="3746354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27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333072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D. Haveman, NEED</a:t>
            </a:r>
          </a:p>
          <a:p>
            <a:pPr lvl="1"/>
            <a:r>
              <a:rPr lang="en-US" dirty="0"/>
              <a:t>Scott Baier, Clemson University</a:t>
            </a:r>
          </a:p>
          <a:p>
            <a:pPr lvl="1"/>
            <a:r>
              <a:rPr lang="en-US" dirty="0"/>
              <a:t>Geoffrey </a:t>
            </a:r>
            <a:r>
              <a:rPr lang="en-US" dirty="0" err="1"/>
              <a:t>Woglom</a:t>
            </a:r>
            <a:r>
              <a:rPr lang="en-US" dirty="0"/>
              <a:t>, Amherst College (Emeritus)</a:t>
            </a:r>
          </a:p>
          <a:p>
            <a:pPr lvl="1"/>
            <a:r>
              <a:rPr lang="en-US" dirty="0"/>
              <a:t>Brian </a:t>
            </a:r>
            <a:r>
              <a:rPr lang="en-US" dirty="0" err="1"/>
              <a:t>Dombeck</a:t>
            </a:r>
            <a:r>
              <a:rPr lang="en-US" dirty="0"/>
              <a:t>, Lewis &amp; Clark College</a:t>
            </a:r>
          </a:p>
          <a:p>
            <a:pPr lvl="1"/>
            <a:r>
              <a:rPr lang="en-US" dirty="0"/>
              <a:t>Doris </a:t>
            </a:r>
            <a:r>
              <a:rPr lang="en-US" dirty="0" err="1"/>
              <a:t>Geide</a:t>
            </a:r>
            <a:r>
              <a:rPr lang="en-US" dirty="0"/>
              <a:t>-Stevenson, Weber State</a:t>
            </a:r>
          </a:p>
          <a:p>
            <a:endParaRPr lang="en-US" dirty="0"/>
          </a:p>
          <a:p>
            <a:r>
              <a:rPr lang="en-US" dirty="0"/>
              <a:t>Disclaimer</a:t>
            </a:r>
          </a:p>
          <a:p>
            <a:pPr lvl="1"/>
            <a:r>
              <a:rPr lang="en-US" sz="1800" dirty="0"/>
              <a:t>NEED presentations are designed to be nonpartisan.</a:t>
            </a:r>
          </a:p>
          <a:p>
            <a:pPr lvl="1"/>
            <a:r>
              <a:rPr lang="en-US" sz="1800" dirty="0"/>
              <a:t>It is, however, inevitable that the presenter will be asked for and will provide their own views.</a:t>
            </a:r>
          </a:p>
          <a:p>
            <a:pPr lvl="1"/>
            <a:r>
              <a:rPr lang="en-US" sz="1800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29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Submit questions in the chat or by raising your digital hand.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endParaRPr lang="en-US" dirty="0"/>
          </a:p>
          <a:p>
            <a:r>
              <a:rPr lang="en-US" dirty="0"/>
              <a:t>We will do a verbal Q&amp;A once the material has been presented.</a:t>
            </a:r>
          </a:p>
          <a:p>
            <a:endParaRPr lang="en-US" dirty="0"/>
          </a:p>
          <a:p>
            <a:r>
              <a:rPr lang="en-US" dirty="0"/>
              <a:t>Slides will be available from the NEED website tonight (</a:t>
            </a:r>
            <a:r>
              <a:rPr lang="en-US" dirty="0">
                <a:hlinkClick r:id="rId2"/>
              </a:rPr>
              <a:t>https://needelegation.org/delivered_presentations.php</a:t>
            </a:r>
            <a:r>
              <a:rPr lang="en-US" dirty="0"/>
              <a:t>).</a:t>
            </a:r>
          </a:p>
          <a:p>
            <a:r>
              <a:rPr lang="en-US" dirty="0"/>
              <a:t>My macro site: https://sites.google.com/view/macro-current-issues/home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183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Out</a:t>
            </a:r>
            <a:r>
              <a:rPr lang="en-US">
                <a:solidFill>
                  <a:srgbClr val="1E4E79"/>
                </a:solidFill>
              </a:rPr>
              <a:t>line for the Talk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4" name="Google Shape;124;p20"/>
          <p:cNvSpPr txBox="1">
            <a:spLocks noGrp="1"/>
          </p:cNvSpPr>
          <p:nvPr>
            <p:ph type="body" idx="1"/>
          </p:nvPr>
        </p:nvSpPr>
        <p:spPr>
          <a:xfrm>
            <a:off x="838200" y="157073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C88"/>
              </a:buClr>
              <a:buSzPts val="2800"/>
              <a:buFont typeface="Calibri"/>
              <a:buAutoNum type="arabicPeriod"/>
            </a:pPr>
            <a:r>
              <a:rPr lang="en-US" dirty="0"/>
              <a:t>Summary of the state of the macroeconomy.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C88"/>
              </a:buClr>
              <a:buSzPts val="2800"/>
              <a:buFont typeface="Calibri"/>
              <a:buAutoNum type="arabicPeriod"/>
            </a:pPr>
            <a:r>
              <a:rPr lang="en-US" dirty="0"/>
              <a:t>The Effect of M&amp;F policies on the recovery.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C88"/>
              </a:buClr>
              <a:buSzPts val="2800"/>
              <a:buFont typeface="Calibri"/>
              <a:buAutoNum type="arabicPeriod"/>
            </a:pPr>
            <a:r>
              <a:rPr lang="en-US" dirty="0"/>
              <a:t>Describe an unprecedented monetary policy achievement that may be unfolding.</a:t>
            </a: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C88"/>
              </a:buClr>
              <a:buSzPts val="2800"/>
              <a:buFont typeface="Calibri"/>
              <a:buAutoNum type="arabicPeriod"/>
            </a:pPr>
            <a:r>
              <a:rPr lang="en-US" dirty="0"/>
              <a:t>Major challenges and uncertainties going forward</a:t>
            </a:r>
          </a:p>
        </p:txBody>
      </p:sp>
      <p:sp>
        <p:nvSpPr>
          <p:cNvPr id="125" name="Google Shape;125;p20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C67AC-658C-4FC3-3118-64ED0E10C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0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/>
              <a:t>ss Domestic Product: 2024Q1 = $28.3 tr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50BD8E-AC36-5643-EBE1-28C938AF3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A0DF50C-A1E0-A594-9CAA-E10BB1DD92B5}"/>
              </a:ext>
            </a:extLst>
          </p:cNvPr>
          <p:cNvSpPr txBox="1"/>
          <p:nvPr/>
        </p:nvSpPr>
        <p:spPr>
          <a:xfrm>
            <a:off x="8787539" y="2043325"/>
            <a:ext cx="31694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$29.1</a:t>
            </a:r>
          </a:p>
          <a:p>
            <a:r>
              <a:rPr lang="en-US" sz="3600" b="1" i="1" dirty="0"/>
              <a:t>Less  </a:t>
            </a:r>
            <a:r>
              <a:rPr lang="en-US" sz="3600" dirty="0"/>
              <a:t> Imports</a:t>
            </a:r>
          </a:p>
          <a:p>
            <a:r>
              <a:rPr lang="en-US" sz="3600" b="1" dirty="0"/>
              <a:t>-$3.9</a:t>
            </a:r>
          </a:p>
          <a:p>
            <a:r>
              <a:rPr lang="en-US" sz="3600" b="1" i="1" dirty="0"/>
              <a:t>Plus </a:t>
            </a:r>
            <a:r>
              <a:rPr lang="en-US" sz="3600" dirty="0"/>
              <a:t>Exports</a:t>
            </a:r>
          </a:p>
          <a:p>
            <a:r>
              <a:rPr lang="en-US" sz="3600" b="1" dirty="0"/>
              <a:t>+$3.1</a:t>
            </a:r>
          </a:p>
          <a:p>
            <a:r>
              <a:rPr lang="en-US" sz="3600" b="1" i="1" dirty="0"/>
              <a:t>Equals  </a:t>
            </a:r>
            <a:r>
              <a:rPr lang="en-US" sz="3600" dirty="0"/>
              <a:t>GDP</a:t>
            </a:r>
          </a:p>
          <a:p>
            <a:r>
              <a:rPr lang="en-US" sz="3600" b="1" i="1" dirty="0"/>
              <a:t>$</a:t>
            </a:r>
            <a:r>
              <a:rPr lang="en-US" sz="3600" b="1" i="1" dirty="0">
                <a:solidFill>
                  <a:srgbClr val="FF0000"/>
                </a:solidFill>
              </a:rPr>
              <a:t>28.3</a:t>
            </a:r>
            <a:r>
              <a:rPr lang="en-US" sz="3600" b="1" i="1" dirty="0"/>
              <a:t>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AED496D-238F-4BFF-9A2D-990BC32567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9890109"/>
              </p:ext>
            </p:extLst>
          </p:nvPr>
        </p:nvGraphicFramePr>
        <p:xfrm>
          <a:off x="838200" y="1570038"/>
          <a:ext cx="6054524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456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449DC-7AD7-9F27-29DF-87D5AE154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Dif</a:t>
            </a:r>
            <a:r>
              <a:rPr lang="en-US" dirty="0"/>
              <a:t>ferent Breakdown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2D73F-F438-130A-119F-CA23949B2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pic>
        <p:nvPicPr>
          <p:cNvPr id="1026" name="Picture 2" descr="U.S. GDP by industry in 2023">
            <a:extLst>
              <a:ext uri="{FF2B5EF4-FFF2-40B4-BE49-F238E27FC236}">
                <a16:creationId xmlns:a16="http://schemas.microsoft.com/office/drawing/2014/main" id="{F3D4FB76-FEA6-A7A4-08C8-CA25C126A3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7" y="914400"/>
            <a:ext cx="4754879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C406E4-0894-1CE3-6644-0269CF4CDD7B}"/>
              </a:ext>
            </a:extLst>
          </p:cNvPr>
          <p:cNvSpPr txBox="1"/>
          <p:nvPr/>
        </p:nvSpPr>
        <p:spPr>
          <a:xfrm>
            <a:off x="8403220" y="4155311"/>
            <a:ext cx="3089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Note:  State and Local Government comprises 10% of GDP!</a:t>
            </a:r>
          </a:p>
        </p:txBody>
      </p:sp>
    </p:spTree>
    <p:extLst>
      <p:ext uri="{BB962C8B-B14F-4D97-AF65-F5344CB8AC3E}">
        <p14:creationId xmlns:p14="http://schemas.microsoft.com/office/powerpoint/2010/main" val="216680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>
            <a:spLocks noGrp="1"/>
          </p:cNvSpPr>
          <p:nvPr>
            <p:ph type="title"/>
          </p:nvPr>
        </p:nvSpPr>
        <p:spPr>
          <a:xfrm>
            <a:off x="753976" y="3628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 and ‘Potential’ during the Recovery</a:t>
            </a:r>
            <a:endParaRPr dirty="0"/>
          </a:p>
        </p:txBody>
      </p:sp>
      <p:sp>
        <p:nvSpPr>
          <p:cNvPr id="132" name="Google Shape;132;p21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133" name="Google Shape;133;p21"/>
          <p:cNvSpPr txBox="1"/>
          <p:nvPr/>
        </p:nvSpPr>
        <p:spPr>
          <a:xfrm>
            <a:off x="8347336" y="6133488"/>
            <a:ext cx="38446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Fred, St Louis Fed</a:t>
            </a: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AAF605-F3B3-ED8B-3A84-1F9E0882AC39}"/>
              </a:ext>
            </a:extLst>
          </p:cNvPr>
          <p:cNvSpPr txBox="1"/>
          <p:nvPr/>
        </p:nvSpPr>
        <p:spPr>
          <a:xfrm>
            <a:off x="3087494" y="3244334"/>
            <a:ext cx="61749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783D49A-3B61-1A7B-B123-D4031A0327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3976" y="1361850"/>
            <a:ext cx="9904499" cy="4526981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B16752-7562-978F-4EB0-3E4DFAA87875}"/>
              </a:ext>
            </a:extLst>
          </p:cNvPr>
          <p:cNvSpPr txBox="1"/>
          <p:nvPr/>
        </p:nvSpPr>
        <p:spPr>
          <a:xfrm>
            <a:off x="4071257" y="2474564"/>
            <a:ext cx="4513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Grey bar indicates recessions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D5802-A2EA-FE54-8D0B-C3120141E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</a:t>
            </a:r>
            <a:r>
              <a:rPr lang="en-US" dirty="0"/>
              <a:t> vs. Eurozone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199EB7C-567F-4C0E-5B4B-27B08DAF77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76715"/>
            <a:ext cx="10515600" cy="423633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0CC10B-CCB2-25CB-F32D-B2F772B99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217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Wh</a:t>
            </a:r>
            <a:r>
              <a:rPr lang="en-US" dirty="0">
                <a:solidFill>
                  <a:srgbClr val="1E4E79"/>
                </a:solidFill>
              </a:rPr>
              <a:t>at is a Recession?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61" name="Google Shape;161;p24"/>
          <p:cNvSpPr txBox="1">
            <a:spLocks noGrp="1"/>
          </p:cNvSpPr>
          <p:nvPr>
            <p:ph type="body" idx="1"/>
          </p:nvPr>
        </p:nvSpPr>
        <p:spPr>
          <a:xfrm>
            <a:off x="838200" y="157073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C88"/>
              </a:buClr>
              <a:buSzPts val="2800"/>
              <a:buChar char="•"/>
            </a:pPr>
            <a:r>
              <a:rPr lang="en-US" dirty="0"/>
              <a:t>Defined by the National Bureau of Economic Research (NBER)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Char char="•"/>
            </a:pPr>
            <a:r>
              <a:rPr lang="en-US" dirty="0">
                <a:solidFill>
                  <a:srgbClr val="1E4E79"/>
                </a:solidFill>
              </a:rPr>
              <a:t>“</a:t>
            </a:r>
            <a:r>
              <a:rPr lang="en-US" dirty="0">
                <a:solidFill>
                  <a:srgbClr val="1E4E79"/>
                </a:solidFill>
                <a:latin typeface="Arimo"/>
                <a:ea typeface="Arimo"/>
                <a:cs typeface="Arimo"/>
                <a:sym typeface="Arimo"/>
              </a:rPr>
              <a:t>The NBER's definition emphasizes that a recession involves a significant decline in economic activity that is spread across the economy and lasts more than a few months.”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Char char="•"/>
            </a:pPr>
            <a:r>
              <a:rPr lang="en-US" dirty="0">
                <a:solidFill>
                  <a:srgbClr val="1E4E79"/>
                </a:solidFill>
                <a:latin typeface="Arimo"/>
                <a:ea typeface="Arimo"/>
                <a:cs typeface="Arimo"/>
                <a:sym typeface="Arimo"/>
              </a:rPr>
              <a:t>Popular Rule of Thumb:  Two or more, consecutive quarters where Real GDP falls. (Doesn’t always work!)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None/>
            </a:pPr>
            <a:r>
              <a:rPr lang="en-US" dirty="0">
                <a:solidFill>
                  <a:srgbClr val="1E4E79"/>
                </a:solidFill>
                <a:latin typeface="Arimo"/>
                <a:sym typeface="Arimo"/>
              </a:rPr>
              <a:t>Recessions are caused by a drop in total spending.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None/>
            </a:pPr>
            <a:endParaRPr dirty="0"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244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nonpartisan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254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85C13-F1B9-1CAD-E367-320FCF562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/>
              <a:t>employment is Near Record Lows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3F9BCB-6CD5-3CC6-FFD8-28B6C96CE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EB9DB30-85BA-2394-0847-AF85F37FB2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25563"/>
            <a:ext cx="10515600" cy="4837956"/>
          </a:xfrm>
        </p:spPr>
      </p:pic>
    </p:spTree>
    <p:extLst>
      <p:ext uri="{BB962C8B-B14F-4D97-AF65-F5344CB8AC3E}">
        <p14:creationId xmlns:p14="http://schemas.microsoft.com/office/powerpoint/2010/main" val="1330748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"/>
          <p:cNvSpPr txBox="1">
            <a:spLocks noGrp="1"/>
          </p:cNvSpPr>
          <p:nvPr>
            <p:ph type="title"/>
          </p:nvPr>
        </p:nvSpPr>
        <p:spPr>
          <a:xfrm>
            <a:off x="802104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Wh</a:t>
            </a:r>
            <a:r>
              <a:rPr lang="en-US" dirty="0"/>
              <a:t>ere Have All the Workers Gone?</a:t>
            </a:r>
            <a:endParaRPr dirty="0"/>
          </a:p>
        </p:txBody>
      </p:sp>
      <p:sp>
        <p:nvSpPr>
          <p:cNvPr id="198" name="Google Shape;198;p29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48CEB6-2787-CD67-2AE6-484B83144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563"/>
            <a:ext cx="12006866" cy="496419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99C67F8-D838-4A62-1586-A0347AC911F6}"/>
              </a:ext>
            </a:extLst>
          </p:cNvPr>
          <p:cNvCxnSpPr>
            <a:cxnSpLocks/>
          </p:cNvCxnSpPr>
          <p:nvPr/>
        </p:nvCxnSpPr>
        <p:spPr>
          <a:xfrm flipV="1">
            <a:off x="6470248" y="1655180"/>
            <a:ext cx="5364866" cy="2204977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C2493-9706-D5CA-BFD2-9D50D502C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/>
              <a:t>Aging of the Labor Force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84907-41AD-7251-A2D7-D8FB734D5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16BE7C1-8322-8588-4913-21934BCE16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00537"/>
            <a:ext cx="10515600" cy="4543063"/>
          </a:xfrm>
        </p:spPr>
      </p:pic>
    </p:spTree>
    <p:extLst>
      <p:ext uri="{BB962C8B-B14F-4D97-AF65-F5344CB8AC3E}">
        <p14:creationId xmlns:p14="http://schemas.microsoft.com/office/powerpoint/2010/main" val="39370385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9D566-557F-CCCC-7F67-88CEC11F5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Sup</a:t>
            </a:r>
            <a:r>
              <a:rPr lang="en-US" dirty="0"/>
              <a:t>plemented by Foreign Workers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B2EBCD-2710-19D5-87D9-E811B9A63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7116FB5-B3CA-5515-D811-FC5D7F2599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78329"/>
            <a:ext cx="10515600" cy="4375230"/>
          </a:xfrm>
        </p:spPr>
      </p:pic>
    </p:spTree>
    <p:extLst>
      <p:ext uri="{BB962C8B-B14F-4D97-AF65-F5344CB8AC3E}">
        <p14:creationId xmlns:p14="http://schemas.microsoft.com/office/powerpoint/2010/main" val="951962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5DDB0-0238-7B50-0FF1-ABD54DDBF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is Minnesota Doing?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9DCAD8-0F27-9DC4-3AF2-3777674F3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7A6E719-0B16-B7D1-159F-46C1B2C993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51681"/>
            <a:ext cx="10515600" cy="4757195"/>
          </a:xfrm>
        </p:spPr>
      </p:pic>
    </p:spTree>
    <p:extLst>
      <p:ext uri="{BB962C8B-B14F-4D97-AF65-F5344CB8AC3E}">
        <p14:creationId xmlns:p14="http://schemas.microsoft.com/office/powerpoint/2010/main" val="3892612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A21BF-5977-7414-CC52-F6472E07C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104" y="259474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Market in Minnesota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9CB39-1E6A-FE68-F1ED-EDE5E7C8B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A09056C-1F12-3D74-5200-36ED0B2BCA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950555"/>
            <a:ext cx="10515600" cy="3590303"/>
          </a:xfrm>
        </p:spPr>
      </p:pic>
    </p:spTree>
    <p:extLst>
      <p:ext uri="{BB962C8B-B14F-4D97-AF65-F5344CB8AC3E}">
        <p14:creationId xmlns:p14="http://schemas.microsoft.com/office/powerpoint/2010/main" val="39529193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3B4C3-D6EB-A942-1582-F35495FDB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8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Ove</a:t>
            </a:r>
            <a:r>
              <a:rPr lang="en-US" dirty="0"/>
              <a:t>rall Good News on the Real Side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F28E7-2F1C-1249-5692-E26F5EE23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GDP is very close to its potential.</a:t>
            </a:r>
          </a:p>
          <a:p>
            <a:r>
              <a:rPr lang="en-US" dirty="0"/>
              <a:t>The labor market as measured by the unemployment rate is fully recovered.</a:t>
            </a:r>
          </a:p>
          <a:p>
            <a:r>
              <a:rPr lang="en-US" dirty="0"/>
              <a:t>There was no apparent Great Resignation</a:t>
            </a:r>
          </a:p>
          <a:p>
            <a:endParaRPr lang="en-US" dirty="0"/>
          </a:p>
          <a:p>
            <a:r>
              <a:rPr lang="en-US" dirty="0"/>
              <a:t>But there is also a </a:t>
            </a:r>
            <a:r>
              <a:rPr lang="en-US" i="1" dirty="0"/>
              <a:t>nominal </a:t>
            </a:r>
            <a:r>
              <a:rPr lang="en-US" dirty="0"/>
              <a:t>side: interest rates, asset prices, inflation and wages.</a:t>
            </a:r>
          </a:p>
          <a:p>
            <a:r>
              <a:rPr lang="en-US" dirty="0"/>
              <a:t>News isn’t so good, but is getting better.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AFAB1F-45B3-1D27-F3E2-B2A5A2E1F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48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602C0-8FBB-9802-1D05-3C5CE313F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94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</a:t>
            </a:r>
            <a:r>
              <a:rPr lang="en-US" dirty="0"/>
              <a:t>rest Rates: Era of Falling Rates Over?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5E0BC-69DB-F19A-E9BE-5DD45F271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37997BA-4B3E-A2C7-61AF-C98CF50B79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325563"/>
            <a:ext cx="10515600" cy="4722209"/>
          </a:xfr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8907EE-73F7-EB4D-51A7-0CB8E29C760C}"/>
              </a:ext>
            </a:extLst>
          </p:cNvPr>
          <p:cNvCxnSpPr>
            <a:cxnSpLocks/>
          </p:cNvCxnSpPr>
          <p:nvPr/>
        </p:nvCxnSpPr>
        <p:spPr>
          <a:xfrm>
            <a:off x="1458686" y="3029857"/>
            <a:ext cx="7322457" cy="798286"/>
          </a:xfrm>
          <a:prstGeom prst="line">
            <a:avLst/>
          </a:prstGeom>
          <a:ln w="222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83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C1E63-A53F-A5D2-FB9C-6B41FDEF1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0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rtgage Rates are Having an Effect 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9116D-4F45-A82F-4CD4-594D93F99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1A8EEAA-DB05-7D46-C8B0-9FC7393FA3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88963"/>
            <a:ext cx="10515600" cy="4508338"/>
          </a:xfrm>
        </p:spPr>
      </p:pic>
    </p:spTree>
    <p:extLst>
      <p:ext uri="{BB962C8B-B14F-4D97-AF65-F5344CB8AC3E}">
        <p14:creationId xmlns:p14="http://schemas.microsoft.com/office/powerpoint/2010/main" val="15230041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0C882-3471-06DA-3DB8-E949BEAE1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76" y="-98581"/>
            <a:ext cx="9742714" cy="156815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Nat</a:t>
            </a:r>
            <a:r>
              <a:rPr lang="en-US" dirty="0"/>
              <a:t>ional Housing Market and Closer to Home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06AC4-DDD6-C817-6BDB-386A9E214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7083F5-C772-C36B-496C-E54873B89FC5}"/>
              </a:ext>
            </a:extLst>
          </p:cNvPr>
          <p:cNvSpPr txBox="1"/>
          <p:nvPr/>
        </p:nvSpPr>
        <p:spPr>
          <a:xfrm>
            <a:off x="7879380" y="6410685"/>
            <a:ext cx="4136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https://www.zillow.com/research/data/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981B20BF-C153-C941-EA49-04594B0DEB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2380408"/>
              </p:ext>
            </p:extLst>
          </p:nvPr>
        </p:nvGraphicFramePr>
        <p:xfrm>
          <a:off x="838200" y="1313727"/>
          <a:ext cx="10515600" cy="5011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57066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652+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48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748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1361C-07CD-D14E-053C-8DD7F1648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Sto</a:t>
            </a:r>
            <a:r>
              <a:rPr lang="en-US" dirty="0"/>
              <a:t>ck Prices:  Fear Giving Way to Greed?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884DAC-44E6-C6A7-814B-87B6D7DED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DD98E05-3021-1F31-4B99-DB0D31BA88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666755"/>
            <a:ext cx="10515600" cy="4294208"/>
          </a:xfrm>
        </p:spPr>
      </p:pic>
    </p:spTree>
    <p:extLst>
      <p:ext uri="{BB962C8B-B14F-4D97-AF65-F5344CB8AC3E}">
        <p14:creationId xmlns:p14="http://schemas.microsoft.com/office/powerpoint/2010/main" val="27046772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6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Infl</a:t>
            </a:r>
            <a:r>
              <a:rPr lang="en-US" dirty="0"/>
              <a:t>ation during the Recovery (CPI)</a:t>
            </a:r>
            <a:endParaRPr dirty="0"/>
          </a:p>
        </p:txBody>
      </p:sp>
      <p:sp>
        <p:nvSpPr>
          <p:cNvPr id="252" name="Google Shape;252;p36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877070-F6A1-56D1-B5EA-F6F8C97C8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7664"/>
            <a:ext cx="12192000" cy="4833217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1FA18-9357-0477-EF8B-0E18E9300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’s Measure (PCE)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16646-1D1B-1231-90AF-9C1E2DA87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0CBCE207-8C7E-5E57-5CF4-479C912549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16284"/>
            <a:ext cx="10515600" cy="466459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BB446A-76B6-7D6A-4A04-2BB53D0FA394}"/>
              </a:ext>
            </a:extLst>
          </p:cNvPr>
          <p:cNvSpPr txBox="1"/>
          <p:nvPr/>
        </p:nvSpPr>
        <p:spPr>
          <a:xfrm>
            <a:off x="9436277" y="4480365"/>
            <a:ext cx="290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Looks Worrying?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929EC9-C300-CB32-2B0C-C6D74E5425BD}"/>
              </a:ext>
            </a:extLst>
          </p:cNvPr>
          <p:cNvSpPr txBox="1"/>
          <p:nvPr/>
        </p:nvSpPr>
        <p:spPr>
          <a:xfrm>
            <a:off x="4794503" y="4085496"/>
            <a:ext cx="4188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Fed Doesn’t React until 3/2022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F330F2-F97E-8663-D129-2A3357EC1EA8}"/>
              </a:ext>
            </a:extLst>
          </p:cNvPr>
          <p:cNvSpPr txBox="1"/>
          <p:nvPr/>
        </p:nvSpPr>
        <p:spPr>
          <a:xfrm>
            <a:off x="1358751" y="3001104"/>
            <a:ext cx="4188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Inflation Accelerates 3/2021</a:t>
            </a:r>
          </a:p>
        </p:txBody>
      </p:sp>
    </p:spTree>
    <p:extLst>
      <p:ext uri="{BB962C8B-B14F-4D97-AF65-F5344CB8AC3E}">
        <p14:creationId xmlns:p14="http://schemas.microsoft.com/office/powerpoint/2010/main" val="255058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453B5-1EF9-86FF-AAF5-0886F2980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CPI</a:t>
            </a:r>
            <a:r>
              <a:rPr lang="en-US" dirty="0"/>
              <a:t> vs. PCE:  Differences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2D577C-6A6C-F9B1-4AE0-DFB13D42E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CB1EF5-DF00-37B3-ADFD-342F1DDDA0AE}"/>
              </a:ext>
            </a:extLst>
          </p:cNvPr>
          <p:cNvSpPr txBox="1"/>
          <p:nvPr/>
        </p:nvSpPr>
        <p:spPr>
          <a:xfrm>
            <a:off x="5450764" y="6441462"/>
            <a:ext cx="6565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https://www.businessinsider.com/pce-vs-cpi-weight-comparisons-2014-6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5148E1-BE91-AD3C-F81D-0B26E02D57C7}"/>
              </a:ext>
            </a:extLst>
          </p:cNvPr>
          <p:cNvSpPr txBox="1"/>
          <p:nvPr/>
        </p:nvSpPr>
        <p:spPr>
          <a:xfrm>
            <a:off x="123371" y="1325563"/>
            <a:ext cx="349068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CPI tends typically to be 0.3 pct point higher </a:t>
            </a:r>
          </a:p>
          <a:p>
            <a:r>
              <a:rPr lang="en-US" sz="3200" dirty="0"/>
              <a:t>April: 	</a:t>
            </a:r>
          </a:p>
          <a:p>
            <a:r>
              <a:rPr lang="en-US" sz="3200" dirty="0"/>
              <a:t>CPI, 3.4% PCE, 2.7%</a:t>
            </a:r>
          </a:p>
          <a:p>
            <a:r>
              <a:rPr lang="en-US" sz="3200" dirty="0"/>
              <a:t>Core CPI, 3.6% Core PCE, 2.8%.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D1DE676-8EC0-13A6-2DF5-C1A2F2CCE0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2456" y="1388964"/>
            <a:ext cx="9310915" cy="4687374"/>
          </a:xfrm>
        </p:spPr>
      </p:pic>
    </p:spTree>
    <p:extLst>
      <p:ext uri="{BB962C8B-B14F-4D97-AF65-F5344CB8AC3E}">
        <p14:creationId xmlns:p14="http://schemas.microsoft.com/office/powerpoint/2010/main" val="60314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DF6C7-44C4-0E61-D0A4-F5977B931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</a:t>
            </a:r>
            <a:r>
              <a:rPr lang="en-US" dirty="0"/>
              <a:t>es of Inflation Measures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795989-7EDF-39F8-F714-EC782648B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pic>
        <p:nvPicPr>
          <p:cNvPr id="1026" name="Picture 2" descr="What's Going On With Eggs? - The New York Times">
            <a:extLst>
              <a:ext uri="{FF2B5EF4-FFF2-40B4-BE49-F238E27FC236}">
                <a16:creationId xmlns:a16="http://schemas.microsoft.com/office/drawing/2014/main" id="{7E02E16D-0AFB-4869-5103-464755BD07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730" y="1383588"/>
            <a:ext cx="50292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3728AD-5E39-0C59-2916-F478F562B6FF}"/>
              </a:ext>
            </a:extLst>
          </p:cNvPr>
          <p:cNvSpPr txBox="1"/>
          <p:nvPr/>
        </p:nvSpPr>
        <p:spPr>
          <a:xfrm>
            <a:off x="611075" y="1920204"/>
            <a:ext cx="37737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Two Reasons for Measuring Recent Inflation:</a:t>
            </a:r>
          </a:p>
          <a:p>
            <a:pPr marL="514350" indent="-514350">
              <a:buAutoNum type="arabicPeriod"/>
            </a:pPr>
            <a:r>
              <a:rPr lang="en-US" sz="2800" dirty="0"/>
              <a:t>What has happened to the Cost of Living?</a:t>
            </a:r>
          </a:p>
          <a:p>
            <a:pPr marL="514350" indent="-514350">
              <a:buAutoNum type="arabicPeriod"/>
            </a:pPr>
            <a:r>
              <a:rPr lang="en-US" sz="2800" dirty="0"/>
              <a:t>What is likely to happen to inflation over the next 12-18 months?</a:t>
            </a:r>
          </a:p>
        </p:txBody>
      </p:sp>
    </p:spTree>
    <p:extLst>
      <p:ext uri="{BB962C8B-B14F-4D97-AF65-F5344CB8AC3E}">
        <p14:creationId xmlns:p14="http://schemas.microsoft.com/office/powerpoint/2010/main" val="10178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5EC7580-217F-6562-A64E-1C359F96B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923" y="1557089"/>
            <a:ext cx="9599271" cy="41626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DBEB0B-9EE4-653E-7C80-6F4A4952D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</a:t>
            </a:r>
            <a:r>
              <a:rPr lang="en-US" dirty="0"/>
              <a:t>asuring “Underlying” Inflation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ECBFBA-D8F8-1B65-6FF4-FBD3B8B1A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8C02C8-3A0B-9EC1-9334-94E5FEC6B23B}"/>
              </a:ext>
            </a:extLst>
          </p:cNvPr>
          <p:cNvSpPr txBox="1"/>
          <p:nvPr/>
        </p:nvSpPr>
        <p:spPr>
          <a:xfrm>
            <a:off x="5460201" y="2445883"/>
            <a:ext cx="2084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Super Core!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02602E-7A7B-AD64-A497-9FC48AD6F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38" y="1204658"/>
            <a:ext cx="10992762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00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12679-8FB3-5B9D-8FD0-D3622A674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Importance &amp; Problems with Rents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A9BEF3-F03C-30BA-C293-324D37931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17918C9-27DA-F7AE-4F03-4CA36DECBF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0631667"/>
              </p:ext>
            </p:extLst>
          </p:nvPr>
        </p:nvGraphicFramePr>
        <p:xfrm>
          <a:off x="838200" y="1219200"/>
          <a:ext cx="10515600" cy="4702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25763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2DD6D-C674-0C6A-FB3A-F20B28F84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ges Haven’t Kept Pace with Inflation, Yet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021C9-7DEA-1D9E-B748-ACE0882A5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B4B56AB-306C-02E3-E2ED-876A9681E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602800"/>
              </p:ext>
            </p:extLst>
          </p:nvPr>
        </p:nvGraphicFramePr>
        <p:xfrm>
          <a:off x="1371600" y="1107590"/>
          <a:ext cx="9448800" cy="5122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A8B25BE-2EF1-75A0-9B4E-012BAE5B9852}"/>
              </a:ext>
            </a:extLst>
          </p:cNvPr>
          <p:cNvSpPr txBox="1"/>
          <p:nvPr/>
        </p:nvSpPr>
        <p:spPr>
          <a:xfrm>
            <a:off x="4535714" y="6472762"/>
            <a:ext cx="642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Federal Reserve of Atlanta, “Wage Tracker” and BLS</a:t>
            </a:r>
          </a:p>
        </p:txBody>
      </p:sp>
    </p:spTree>
    <p:extLst>
      <p:ext uri="{BB962C8B-B14F-4D97-AF65-F5344CB8AC3E}">
        <p14:creationId xmlns:p14="http://schemas.microsoft.com/office/powerpoint/2010/main" val="37570851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A9661-8FC0-73A2-59EF-42215DCBE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73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“Nominal”  Side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56137-66C9-7172-BDE2-4287108D4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4931229" cy="4351338"/>
          </a:xfrm>
        </p:spPr>
        <p:txBody>
          <a:bodyPr/>
          <a:lstStyle/>
          <a:p>
            <a:r>
              <a:rPr lang="en-US" dirty="0"/>
              <a:t>Inflation:  A lot of progress on inflation, but the recent data are troubling.</a:t>
            </a:r>
          </a:p>
          <a:p>
            <a:r>
              <a:rPr lang="en-US" dirty="0"/>
              <a:t>But, this is not the popular 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583287-04A6-1739-1128-F40D0C4C1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4435B3-FD18-3556-14B6-59D9C64A5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632" y="1570730"/>
            <a:ext cx="5285491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73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FE527-DA3C-E2A3-4CC1-FF25B15C4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We Give These Lectures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35C691E-64AA-5C1A-CE26-9726B6DB6E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6432" y="1560575"/>
            <a:ext cx="4899277" cy="421979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44AE71-AD17-4072-91FB-913D5521F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0273C1-0FB6-1938-0689-743E306958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000" y="1560575"/>
            <a:ext cx="5343800" cy="43499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C49315-20EB-BB1A-BBEA-8B0EDFDC190E}"/>
              </a:ext>
            </a:extLst>
          </p:cNvPr>
          <p:cNvSpPr txBox="1"/>
          <p:nvPr/>
        </p:nvSpPr>
        <p:spPr>
          <a:xfrm>
            <a:off x="3194613" y="6371334"/>
            <a:ext cx="8877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https://www.theguardian.com/us-news/article/2024/may/22/poll-economy-recession-biden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48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B23E-7084-7944-A45B-C6D0E0A6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Are We?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594F58-9AA6-F24A-964E-3AC22CA4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44845" y="1047352"/>
            <a:ext cx="7728643" cy="47860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76C4-A3D6-7242-9D80-C8D64A70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DAB63-0268-1544-985C-0D4232ED6F4E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8806449" y="3937439"/>
            <a:ext cx="2241495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01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9F65C-76A8-15F6-5912-117489CFB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Hig</a:t>
            </a:r>
            <a:r>
              <a:rPr lang="en-US" dirty="0"/>
              <a:t>h Prices versus Inflation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117313-AFAA-3899-2023-AE1779636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5DC7F69D-24EC-F1D0-06D6-D10F3DA6C8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4018981"/>
              </p:ext>
            </p:extLst>
          </p:nvPr>
        </p:nvGraphicFramePr>
        <p:xfrm>
          <a:off x="838200" y="1325563"/>
          <a:ext cx="10515600" cy="4904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70047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8F5B7-1825-18F4-7170-5BE9128FF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using Prices Vs Inflation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410970-5611-8600-4EE5-9BC431747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graphicFrame>
        <p:nvGraphicFramePr>
          <p:cNvPr id="23" name="Content Placeholder 22">
            <a:extLst>
              <a:ext uri="{FF2B5EF4-FFF2-40B4-BE49-F238E27FC236}">
                <a16:creationId xmlns:a16="http://schemas.microsoft.com/office/drawing/2014/main" id="{4EA49944-151F-FFD2-E040-1902FB1243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7939672"/>
              </p:ext>
            </p:extLst>
          </p:nvPr>
        </p:nvGraphicFramePr>
        <p:xfrm>
          <a:off x="838200" y="1325563"/>
          <a:ext cx="10515600" cy="4904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08392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8FF5F-CF59-BEA4-FAC4-6DC18CD01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ges vs Prices and Inflation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231D04-C3CD-F7A2-3108-27019A00C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1E8E3CA-757E-8246-95ED-C6CCCE686D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8996858"/>
              </p:ext>
            </p:extLst>
          </p:nvPr>
        </p:nvGraphicFramePr>
        <p:xfrm>
          <a:off x="838200" y="1325563"/>
          <a:ext cx="10515600" cy="4843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10768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7485C-58C5-6FDE-9C80-6499B342E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Pol</a:t>
            </a:r>
            <a:r>
              <a:rPr lang="en-US" dirty="0"/>
              <a:t>icy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5913D-A91B-4E51-7DA4-2FDC8D6E3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Stabilization policies aim to affect the level of total spending or “aggregate demand.”</a:t>
            </a:r>
          </a:p>
          <a:p>
            <a:r>
              <a:rPr lang="en-US" dirty="0"/>
              <a:t>Fiscal Policies of increasing spending and/or cutting taxes can raise total spending. (Congress and the President)</a:t>
            </a:r>
          </a:p>
          <a:p>
            <a:r>
              <a:rPr lang="en-US" dirty="0"/>
              <a:t>Monetary Policy affects total spending via interest rates: lower interest rates leads to more spending (the Fed)</a:t>
            </a:r>
          </a:p>
          <a:p>
            <a:pPr marL="0" indent="0">
              <a:buNone/>
            </a:pPr>
            <a:r>
              <a:rPr lang="en-US" dirty="0"/>
              <a:t>Except in deep recessions, the Fed has primary responsibility for stabilization policies.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E1F39E-A330-EE02-CF27-CFE3127C4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93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3E3AC-1EE9-B24C-02E1-FD448FE92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Pol</a:t>
            </a:r>
            <a:r>
              <a:rPr lang="en-US" dirty="0"/>
              <a:t>icy  Effects: Fiscal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9226D-C74D-5FB9-9360-0FC3701AD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355" y="127752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2020-2021:  massive stimulus, $4.6t:  Cares Act, 3 rounds of stimulus checks, expanded unemployment benefits, Payroll Protection Loans.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7BBBD-CE45-7541-19D1-ECCA29393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A5392B-DA3A-4613-BA66-819D85AB1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2818" y="2210393"/>
            <a:ext cx="5838359" cy="41097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EDA1B1-90AA-C179-9CBF-699C79D44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05" y="2169466"/>
            <a:ext cx="5642658" cy="416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0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0"/>
          <p:cNvSpPr txBox="1">
            <a:spLocks noGrp="1"/>
          </p:cNvSpPr>
          <p:nvPr>
            <p:ph type="title"/>
          </p:nvPr>
        </p:nvSpPr>
        <p:spPr>
          <a:xfrm>
            <a:off x="790072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Pol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icy Effects:  Monetary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0" name="Google Shape;290;p40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2C452F-8BF2-F06B-1543-5490876D6883}"/>
              </a:ext>
            </a:extLst>
          </p:cNvPr>
          <p:cNvSpPr txBox="1"/>
          <p:nvPr/>
        </p:nvSpPr>
        <p:spPr>
          <a:xfrm>
            <a:off x="525346" y="1132504"/>
            <a:ext cx="961557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2020-2/2022:  short term policy interest rate at zero, new round of quantitative easing.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3/2022-present:  most rapid increase in interest rates since Paul Volcker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5F4249B-950B-B46B-AF30-14D0D9C1F5C1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47872" y="3007203"/>
            <a:ext cx="5303520" cy="3291840"/>
          </a:xfrm>
        </p:spPr>
      </p:pic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7B16D0C5-8B58-3BA0-E8A4-2E441ED1BD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346" y="3007203"/>
            <a:ext cx="5391631" cy="3121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E0B94-5460-ABFC-CC18-009778523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’s Evolving Views on the Economy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965D64-CD17-2FAB-2EF7-C479CF12D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82D13F-6AB4-000A-6740-4F03F8ED032D}"/>
              </a:ext>
            </a:extLst>
          </p:cNvPr>
          <p:cNvSpPr txBox="1"/>
          <p:nvPr/>
        </p:nvSpPr>
        <p:spPr>
          <a:xfrm>
            <a:off x="6738753" y="1476234"/>
            <a:ext cx="4355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Austin </a:t>
            </a:r>
            <a:r>
              <a:rPr lang="en-US" sz="2400" dirty="0" err="1"/>
              <a:t>Goolsbee</a:t>
            </a:r>
            <a:r>
              <a:rPr lang="en-US" sz="2400" dirty="0"/>
              <a:t>, President of the Chicago Fed,  The economy is on a “golden path” and will achieve the  “mother of all soft landings.”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7A4C6E-B3C2-8AF8-FDFD-3B4645066644}"/>
              </a:ext>
            </a:extLst>
          </p:cNvPr>
          <p:cNvSpPr txBox="1"/>
          <p:nvPr/>
        </p:nvSpPr>
        <p:spPr>
          <a:xfrm>
            <a:off x="7116290" y="4556061"/>
            <a:ext cx="3528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did this happen?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9B8471-B9D5-6088-A85C-57618C561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07" y="1281946"/>
            <a:ext cx="5821615" cy="47548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B7CCCE-9CDB-DD54-E2B7-FE35A6362205}"/>
              </a:ext>
            </a:extLst>
          </p:cNvPr>
          <p:cNvSpPr txBox="1"/>
          <p:nvPr/>
        </p:nvSpPr>
        <p:spPr>
          <a:xfrm>
            <a:off x="2395959" y="1063953"/>
            <a:ext cx="2633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aramond" panose="02020404030301010803" pitchFamily="18" charset="0"/>
              </a:rPr>
              <a:t>March 2024</a:t>
            </a:r>
          </a:p>
        </p:txBody>
      </p:sp>
    </p:spTree>
    <p:extLst>
      <p:ext uri="{BB962C8B-B14F-4D97-AF65-F5344CB8AC3E}">
        <p14:creationId xmlns:p14="http://schemas.microsoft.com/office/powerpoint/2010/main" val="200032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0D94C-BDE8-FFE1-9362-5B004C96D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62" y="27085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Lon</a:t>
            </a:r>
            <a:r>
              <a:rPr lang="en-US" dirty="0"/>
              <a:t>g-Term Inflation Expectations Remained “Well Anchored”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7BC1E879-8624-7E9D-71D7-E2C848F21B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94399" y="1841106"/>
            <a:ext cx="5508171" cy="459000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46DE86-7EA2-ED23-4FC6-C0763208E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13E0DB-22D5-B81C-6AFB-46C08C185700}"/>
              </a:ext>
            </a:extLst>
          </p:cNvPr>
          <p:cNvSpPr txBox="1"/>
          <p:nvPr/>
        </p:nvSpPr>
        <p:spPr>
          <a:xfrm>
            <a:off x="9636761" y="2554514"/>
            <a:ext cx="157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Worrying?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1E9FE8C-7AB7-CA57-1B8B-57577C85E4B7}"/>
              </a:ext>
            </a:extLst>
          </p:cNvPr>
          <p:cNvCxnSpPr/>
          <p:nvPr/>
        </p:nvCxnSpPr>
        <p:spPr>
          <a:xfrm>
            <a:off x="10718076" y="3019984"/>
            <a:ext cx="291009" cy="48176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1E256DA-1571-0BE3-9EDB-195144785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49" y="1841106"/>
            <a:ext cx="5587773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77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B4653-86DA-511C-B66D-0883F4AC0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Ass</a:t>
            </a:r>
            <a:r>
              <a:rPr lang="en-US" dirty="0"/>
              <a:t>essing Credit and Blame (my views)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4C981-402A-46C0-7758-D440B6145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Congress and the President:  Fiscal Stimulus prevented deep world-wide recession.  American Rescue Plan probably too big.</a:t>
            </a:r>
          </a:p>
          <a:p>
            <a:r>
              <a:rPr lang="en-US" dirty="0"/>
              <a:t>The Fed.  Major blame for being late in reacting to increase in inflation.  Since 3/22, so far so good.  Verdict is out:  good policy or good luck?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01B33-F91D-71C2-681B-52C904560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23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D6394-F7A0-BC92-ABC4-6B49ABECF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will the Fed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CCB0-52D2-40A2-2898-0D5CC6762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Pending Developments:</a:t>
            </a:r>
          </a:p>
          <a:p>
            <a:r>
              <a:rPr lang="en-US" dirty="0"/>
              <a:t>Consumption (2/3rds of GDP) appears to be slowing.</a:t>
            </a:r>
          </a:p>
          <a:p>
            <a:r>
              <a:rPr lang="en-US" dirty="0"/>
              <a:t>Progress on inflation in some doubt.</a:t>
            </a:r>
          </a:p>
          <a:p>
            <a:r>
              <a:rPr lang="en-US" dirty="0"/>
              <a:t>Wednesday, June 12 Fed policy meeting with new economic projections.</a:t>
            </a:r>
          </a:p>
          <a:p>
            <a:r>
              <a:rPr lang="en-US" dirty="0"/>
              <a:t>Politically Charged Environment!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49C8B2-0B4D-5C98-BAE7-84A834A3B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08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21712-6BC4-8F88-1D98-8AE80698B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Have we Given Talks?</a:t>
            </a:r>
          </a:p>
        </p:txBody>
      </p:sp>
      <p:pic>
        <p:nvPicPr>
          <p:cNvPr id="6" name="Content Placeholder 5" descr="A map of the united states&#10;&#10;Description automatically generated">
            <a:extLst>
              <a:ext uri="{FF2B5EF4-FFF2-40B4-BE49-F238E27FC236}">
                <a16:creationId xmlns:a16="http://schemas.microsoft.com/office/drawing/2014/main" id="{E307618F-43EE-ADCD-E42B-4EE24F08D7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1999" y="1077071"/>
            <a:ext cx="7738533" cy="508152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25426-BECD-224C-A88F-0E994EB49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9147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6327C-1A6F-EF14-A14F-53C9B7806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rest Rate Cuts?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180BD2-B4F2-D808-5A3B-E701EBE07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49DC6E8-3340-6A7A-CB1A-8138767887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8532" y="1325563"/>
            <a:ext cx="9344980" cy="4774295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5178FB-4EE2-A9E1-301E-9970E6B03904}"/>
              </a:ext>
            </a:extLst>
          </p:cNvPr>
          <p:cNvSpPr txBox="1"/>
          <p:nvPr/>
        </p:nvSpPr>
        <p:spPr>
          <a:xfrm>
            <a:off x="4618300" y="6441311"/>
            <a:ext cx="776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https://www.cmegroup.com/markets/interest-rates/cme-fedwatch-tool.html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326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982" y="-317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/>
              <a:t> </a:t>
            </a:r>
            <a:r>
              <a:rPr lang="en-US" sz="3800" dirty="0">
                <a:solidFill>
                  <a:schemeClr val="bg1"/>
                </a:solidFill>
              </a:rPr>
              <a:t>Let’</a:t>
            </a:r>
            <a:r>
              <a:rPr lang="en-US" sz="3800" dirty="0"/>
              <a:t>s Hear from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670559"/>
            <a:ext cx="11074608" cy="5924791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en-US" sz="5100" dirty="0">
              <a:hlinkClick r:id="rId2"/>
            </a:endParaRPr>
          </a:p>
          <a:p>
            <a:pPr marL="0" indent="0" algn="ctr">
              <a:buNone/>
            </a:pPr>
            <a:r>
              <a:rPr lang="en-US" sz="6400" dirty="0"/>
              <a:t>Geoffrey Woglom grwoglom@amherst.edu</a:t>
            </a:r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Contact NEED: </a:t>
            </a:r>
            <a:r>
              <a:rPr lang="en-US" sz="7400" dirty="0" err="1"/>
              <a:t>I</a:t>
            </a:r>
            <a:r>
              <a:rPr lang="en-US" sz="7400" dirty="0" err="1">
                <a:hlinkClick r:id="rId3"/>
              </a:rPr>
              <a:t>nfo@NEEDEcon.org</a:t>
            </a:r>
            <a:endParaRPr lang="en-US" sz="7400" dirty="0"/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Support NEED:  www.NEEDEcon.org/donate.php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998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291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901" y="1253331"/>
            <a:ext cx="11605049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1 (6/06): Economic Update (Geoffrey Woglom, Amherst College) 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(6/13):  Climate Change Economics (Andrew Stevens, U of Wisconsin)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(6/20): Federal Debt and Deficits (Joseph Carolan, Oakland University)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(6/27): Economics of Immigration (Robert </a:t>
            </a:r>
            <a:r>
              <a:rPr lang="en-US" dirty="0" err="1"/>
              <a:t>Gitter</a:t>
            </a:r>
            <a:r>
              <a:rPr lang="en-US" dirty="0"/>
              <a:t>, Ohio Wesleyan)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338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F30D7-77CD-E841-B140-0D37228A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6563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w Economists Decide How Much to Fight </a:t>
            </a:r>
            <a:br>
              <a:rPr lang="en-US" dirty="0"/>
            </a:br>
            <a:r>
              <a:rPr lang="en-US" dirty="0"/>
              <a:t>Climate Change: Cost Benefit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62CC4-E270-3C4A-948E-4CD48D957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1082"/>
            <a:ext cx="4472709" cy="4151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Abating greenhouse gas emissions is costly…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… but without action, climate change damages are even more costly.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Goal is not zero emissions, but efficient level that achieves a balance.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4C5734-1366-4356-81D6-B5211BCD9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605" y="1469913"/>
            <a:ext cx="6668455" cy="5083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66197C-CEC5-4C84-A597-72F941587593}"/>
              </a:ext>
            </a:extLst>
          </p:cNvPr>
          <p:cNvSpPr txBox="1"/>
          <p:nvPr/>
        </p:nvSpPr>
        <p:spPr>
          <a:xfrm>
            <a:off x="5512131" y="3427844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costs of reducing emissions </a:t>
            </a:r>
            <a:endParaRPr lang="en-GB" sz="2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19E848-526D-41B3-A776-71ACF7D1B1F5}"/>
              </a:ext>
            </a:extLst>
          </p:cNvPr>
          <p:cNvSpPr txBox="1"/>
          <p:nvPr/>
        </p:nvSpPr>
        <p:spPr>
          <a:xfrm>
            <a:off x="9279090" y="4016302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damages from allowing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65252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F742D-D0CB-6E4C-A7E0-0EF6CAAD4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Holds US Debt?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2E5D7-BB37-8C4A-8DEF-6138F96E9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C87BBF1-038D-2E45-8D88-4352D9E2FE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46984" y="966157"/>
            <a:ext cx="7898032" cy="5264069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BBC6A9-FF03-5FE1-680A-DB2048991F8C}"/>
              </a:ext>
            </a:extLst>
          </p:cNvPr>
          <p:cNvSpPr txBox="1"/>
          <p:nvPr/>
        </p:nvSpPr>
        <p:spPr>
          <a:xfrm>
            <a:off x="8396007" y="6450557"/>
            <a:ext cx="2919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https://</a:t>
            </a:r>
            <a:r>
              <a:rPr lang="en-US" sz="1200" u="sng" dirty="0" err="1"/>
              <a:t>ticdata.treasury.gov</a:t>
            </a:r>
            <a:r>
              <a:rPr lang="en-US" sz="1200" u="sng" dirty="0"/>
              <a:t>/Publish/</a:t>
            </a:r>
            <a:r>
              <a:rPr lang="en-US" sz="1200" u="sng" dirty="0" err="1"/>
              <a:t>mfh.txt</a:t>
            </a:r>
            <a:endParaRPr lang="en-US" sz="1200" u="sng" dirty="0"/>
          </a:p>
        </p:txBody>
      </p:sp>
    </p:spTree>
    <p:extLst>
      <p:ext uri="{BB962C8B-B14F-4D97-AF65-F5344CB8AC3E}">
        <p14:creationId xmlns:p14="http://schemas.microsoft.com/office/powerpoint/2010/main" val="16730677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19325</TotalTime>
  <Words>1707</Words>
  <Application>Microsoft Office PowerPoint</Application>
  <PresentationFormat>Widescreen</PresentationFormat>
  <Paragraphs>281</Paragraphs>
  <Slides>51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Arial</vt:lpstr>
      <vt:lpstr>Arimo</vt:lpstr>
      <vt:lpstr>Calibri</vt:lpstr>
      <vt:lpstr>Courier New</vt:lpstr>
      <vt:lpstr>Garamond</vt:lpstr>
      <vt:lpstr>Custom Design</vt:lpstr>
      <vt:lpstr>PowerPoint Presentation</vt:lpstr>
      <vt:lpstr> National Economic Education Delegation</vt:lpstr>
      <vt:lpstr>Who Are We?</vt:lpstr>
      <vt:lpstr>Where Are We?</vt:lpstr>
      <vt:lpstr>Where Have we Given Talks?</vt:lpstr>
      <vt:lpstr> Available NEED Topics Include:</vt:lpstr>
      <vt:lpstr> Course Outline</vt:lpstr>
      <vt:lpstr> How Economists Decide How Much to Fight  Climate Change: Cost Benefit Analysis</vt:lpstr>
      <vt:lpstr>Who Holds US Debt?</vt:lpstr>
      <vt:lpstr>Mexican-Born People in the US</vt:lpstr>
      <vt:lpstr>PowerPoint Presentation</vt:lpstr>
      <vt:lpstr>Credits and Disclaimer</vt:lpstr>
      <vt:lpstr>Submitting Questions</vt:lpstr>
      <vt:lpstr>Outline for the Talk</vt:lpstr>
      <vt:lpstr>Gross Domestic Product: 2024Q1 = $28.3 tr</vt:lpstr>
      <vt:lpstr>Different Breakdown</vt:lpstr>
      <vt:lpstr>GDP and ‘Potential’ during the Recovery</vt:lpstr>
      <vt:lpstr>US vs. Eurozone</vt:lpstr>
      <vt:lpstr>What is a Recession?</vt:lpstr>
      <vt:lpstr>Unemployment is Near Record Lows</vt:lpstr>
      <vt:lpstr>Where Have All the Workers Gone?</vt:lpstr>
      <vt:lpstr>The Aging of the Labor Force</vt:lpstr>
      <vt:lpstr>Supplemented by Foreign Workers</vt:lpstr>
      <vt:lpstr>How is Minnesota Doing?</vt:lpstr>
      <vt:lpstr>Labor Market in Minnesota </vt:lpstr>
      <vt:lpstr>Overall Good News on the Real Side</vt:lpstr>
      <vt:lpstr>Interest Rates: Era of Falling Rates Over?</vt:lpstr>
      <vt:lpstr>Mortgage Rates are Having an Effect ?</vt:lpstr>
      <vt:lpstr>National Housing Market and Closer to Home</vt:lpstr>
      <vt:lpstr>Stock Prices:  Fear Giving Way to Greed?</vt:lpstr>
      <vt:lpstr>Inflation during the Recovery (CPI)</vt:lpstr>
      <vt:lpstr>Fed’s Measure (PCE)</vt:lpstr>
      <vt:lpstr>CPI vs. PCE:  Differences</vt:lpstr>
      <vt:lpstr>Uses of Inflation Measures</vt:lpstr>
      <vt:lpstr>Measuring “Underlying” Inflation</vt:lpstr>
      <vt:lpstr>The Importance &amp; Problems with Rents</vt:lpstr>
      <vt:lpstr>Wages Haven’t Kept Pace with Inflation, Yet</vt:lpstr>
      <vt:lpstr>The “Nominal”  Side</vt:lpstr>
      <vt:lpstr>Why We Give These Lectures</vt:lpstr>
      <vt:lpstr>High Prices versus Inflation</vt:lpstr>
      <vt:lpstr>Housing Prices Vs Inflation</vt:lpstr>
      <vt:lpstr>Wages vs Prices and Inflation</vt:lpstr>
      <vt:lpstr>Policy Effects</vt:lpstr>
      <vt:lpstr>Policy  Effects: Fiscal</vt:lpstr>
      <vt:lpstr>Policy Effects:  Monetary</vt:lpstr>
      <vt:lpstr>Fed’s Evolving Views on the Economy</vt:lpstr>
      <vt:lpstr>Long-Term Inflation Expectations Remained “Well Anchored”</vt:lpstr>
      <vt:lpstr>Assessing Credit and Blame (my views)</vt:lpstr>
      <vt:lpstr>What will the Fed Do?</vt:lpstr>
      <vt:lpstr>Interest Rate Cuts?</vt:lpstr>
      <vt:lpstr> Let’s Hear from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Geoffrey Woglom</cp:lastModifiedBy>
  <cp:revision>434</cp:revision>
  <cp:lastPrinted>2022-01-18T19:59:29Z</cp:lastPrinted>
  <dcterms:created xsi:type="dcterms:W3CDTF">2017-05-03T22:30:38Z</dcterms:created>
  <dcterms:modified xsi:type="dcterms:W3CDTF">2024-06-06T17:24:30Z</dcterms:modified>
</cp:coreProperties>
</file>